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1.xml" ContentType="application/vnd.openxmlformats-officedocument.presentationml.notesSlide+xml"/>
  <Override PartName="/ppt/tags/tag43.xml" ContentType="application/vnd.openxmlformats-officedocument.presentationml.tags+xml"/>
  <Override PartName="/ppt/notesSlides/notesSlide1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4.xml" ContentType="application/vnd.openxmlformats-officedocument.presentationml.notesSlide+xml"/>
  <Override PartName="/ppt/tags/tag53.xml" ContentType="application/vnd.openxmlformats-officedocument.presentationml.tags+xml"/>
  <Override PartName="/ppt/notesSlides/notesSlide1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6.xml" ContentType="application/vnd.openxmlformats-officedocument.presentationml.notesSlide+xml"/>
  <Override PartName="/ppt/tags/tag60.xml" ContentType="application/vnd.openxmlformats-officedocument.presentationml.tags+xml"/>
  <Override PartName="/ppt/notesSlides/notesSlide17.xml" ContentType="application/vnd.openxmlformats-officedocument.presentationml.notesSlide+xml"/>
  <Override PartName="/ppt/tags/tag61.xml" ContentType="application/vnd.openxmlformats-officedocument.presentationml.tags+xml"/>
  <Override PartName="/ppt/notesSlides/notesSlide18.xml" ContentType="application/vnd.openxmlformats-officedocument.presentationml.notesSlide+xml"/>
  <Override PartName="/ppt/tags/tag62.xml" ContentType="application/vnd.openxmlformats-officedocument.presentationml.tags+xml"/>
  <Override PartName="/ppt/notesSlides/notesSlide19.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tags/tag68.xml" ContentType="application/vnd.openxmlformats-officedocument.presentationml.tags+xml"/>
  <Override PartName="/ppt/notesSlides/notesSlide21.xml" ContentType="application/vnd.openxmlformats-officedocument.presentationml.notesSlide+xml"/>
  <Override PartName="/ppt/tags/tag69.xml" ContentType="application/vnd.openxmlformats-officedocument.presentationml.tags+xml"/>
  <Override PartName="/ppt/notesSlides/notesSlide2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3.xml" ContentType="application/vnd.openxmlformats-officedocument.presentationml.notesSlide+xml"/>
  <Override PartName="/ppt/tags/tag79.xml" ContentType="application/vnd.openxmlformats-officedocument.presentationml.tags+xml"/>
  <Override PartName="/ppt/notesSlides/notesSlide24.xml" ContentType="application/vnd.openxmlformats-officedocument.presentationml.notesSlide+xml"/>
  <Override PartName="/ppt/tags/tag80.xml" ContentType="application/vnd.openxmlformats-officedocument.presentationml.tags+xml"/>
  <Override PartName="/ppt/notesSlides/notesSlide2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2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7.xml" ContentType="application/vnd.openxmlformats-officedocument.presentationml.notesSlide+xml"/>
  <Override PartName="/ppt/tags/tag94.xml" ContentType="application/vnd.openxmlformats-officedocument.presentationml.tags+xml"/>
  <Override PartName="/ppt/notesSlides/notesSlide28.xml" ContentType="application/vnd.openxmlformats-officedocument.presentationml.notesSlide+xml"/>
  <Override PartName="/ppt/tags/tag95.xml" ContentType="application/vnd.openxmlformats-officedocument.presentationml.tags+xml"/>
  <Override PartName="/ppt/notesSlides/notesSlide29.xml" ContentType="application/vnd.openxmlformats-officedocument.presentationml.notesSlide+xml"/>
  <Override PartName="/ppt/tags/tag96.xml" ContentType="application/vnd.openxmlformats-officedocument.presentationml.tags+xml"/>
  <Override PartName="/ppt/notesSlides/notesSlide3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1.xml" ContentType="application/vnd.openxmlformats-officedocument.presentationml.notesSlide+xml"/>
  <Override PartName="/ppt/tags/tag108.xml" ContentType="application/vnd.openxmlformats-officedocument.presentationml.tags+xml"/>
  <Override PartName="/ppt/notesSlides/notesSlide32.xml" ContentType="application/vnd.openxmlformats-officedocument.presentationml.notesSlide+xml"/>
  <Override PartName="/ppt/tags/tag109.xml" ContentType="application/vnd.openxmlformats-officedocument.presentationml.tags+xml"/>
  <Override PartName="/ppt/notesSlides/notesSlide33.xml" ContentType="application/vnd.openxmlformats-officedocument.presentationml.notesSlide+xml"/>
  <Override PartName="/ppt/tags/tag110.xml" ContentType="application/vnd.openxmlformats-officedocument.presentationml.tags+xml"/>
  <Override PartName="/ppt/notesSlides/notesSlide3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257" r:id="rId3"/>
    <p:sldId id="258" r:id="rId4"/>
    <p:sldId id="260" r:id="rId5"/>
    <p:sldId id="261" r:id="rId6"/>
    <p:sldId id="264" r:id="rId7"/>
    <p:sldId id="266" r:id="rId8"/>
    <p:sldId id="268" r:id="rId9"/>
    <p:sldId id="297" r:id="rId10"/>
    <p:sldId id="298" r:id="rId11"/>
    <p:sldId id="299" r:id="rId12"/>
    <p:sldId id="300" r:id="rId13"/>
    <p:sldId id="270" r:id="rId14"/>
    <p:sldId id="320" r:id="rId15"/>
    <p:sldId id="321" r:id="rId16"/>
    <p:sldId id="322" r:id="rId17"/>
    <p:sldId id="269" r:id="rId18"/>
    <p:sldId id="271" r:id="rId19"/>
    <p:sldId id="301" r:id="rId20"/>
    <p:sldId id="303" r:id="rId21"/>
    <p:sldId id="302" r:id="rId22"/>
    <p:sldId id="304" r:id="rId23"/>
    <p:sldId id="306" r:id="rId24"/>
    <p:sldId id="305" r:id="rId25"/>
    <p:sldId id="272" r:id="rId26"/>
    <p:sldId id="274" r:id="rId27"/>
    <p:sldId id="275" r:id="rId28"/>
    <p:sldId id="307" r:id="rId29"/>
    <p:sldId id="314" r:id="rId30"/>
    <p:sldId id="280" r:id="rId31"/>
    <p:sldId id="279" r:id="rId32"/>
    <p:sldId id="281" r:id="rId33"/>
    <p:sldId id="308" r:id="rId34"/>
    <p:sldId id="283" r:id="rId35"/>
    <p:sldId id="284" r:id="rId36"/>
    <p:sldId id="285" r:id="rId37"/>
    <p:sldId id="287" r:id="rId38"/>
    <p:sldId id="286" r:id="rId39"/>
    <p:sldId id="288" r:id="rId40"/>
    <p:sldId id="289" r:id="rId41"/>
    <p:sldId id="290" r:id="rId42"/>
    <p:sldId id="295" r:id="rId43"/>
    <p:sldId id="315" r:id="rId44"/>
    <p:sldId id="291" r:id="rId45"/>
    <p:sldId id="292" r:id="rId46"/>
    <p:sldId id="293" r:id="rId47"/>
    <p:sldId id="309" r:id="rId48"/>
    <p:sldId id="296" r:id="rId49"/>
    <p:sldId id="310" r:id="rId50"/>
    <p:sldId id="311" r:id="rId51"/>
    <p:sldId id="312" r:id="rId52"/>
    <p:sldId id="317" r:id="rId53"/>
    <p:sldId id="313" r:id="rId54"/>
    <p:sldId id="316" r:id="rId55"/>
    <p:sldId id="267" r:id="rId56"/>
    <p:sldId id="263" r:id="rId57"/>
    <p:sldId id="319" r:id="rId5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21A"/>
    <a:srgbClr val="1B0DFE"/>
    <a:srgbClr val="C0BDFC"/>
    <a:srgbClr val="D8D4FF"/>
    <a:srgbClr val="A64FFF"/>
    <a:srgbClr val="8F4545"/>
    <a:srgbClr val="328E6E"/>
    <a:srgbClr val="6A9C89"/>
    <a:srgbClr val="90C67C"/>
    <a:srgbClr val="E1EE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95620" autoAdjust="0"/>
  </p:normalViewPr>
  <p:slideViewPr>
    <p:cSldViewPr snapToGrid="0">
      <p:cViewPr varScale="1">
        <p:scale>
          <a:sx n="70" d="100"/>
          <a:sy n="70" d="100"/>
        </p:scale>
        <p:origin x="640" y="32"/>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2588"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E022C4D6-F815-A593-A4A5-0E6037C732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828227F9-FF2F-8ADD-F2EF-B24B460590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19C180-A289-4073-88E5-95501006C08F}" type="datetime1">
              <a:rPr lang="zh-TW" altLang="en-US" smtClean="0"/>
              <a:t>2025/6/12</a:t>
            </a:fld>
            <a:endParaRPr lang="zh-TW" altLang="en-US"/>
          </a:p>
        </p:txBody>
      </p:sp>
      <p:sp>
        <p:nvSpPr>
          <p:cNvPr id="4" name="頁尾版面配置區 3">
            <a:extLst>
              <a:ext uri="{FF2B5EF4-FFF2-40B4-BE49-F238E27FC236}">
                <a16:creationId xmlns:a16="http://schemas.microsoft.com/office/drawing/2014/main" id="{06E33FA7-5D44-AEBA-399B-996C48A8F4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AB087178-6C9E-5D86-3F42-1429487E2F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C06083-287B-4D1E-93D0-B43E53B051D0}" type="slidenum">
              <a:rPr lang="zh-TW" altLang="en-US" smtClean="0"/>
              <a:t>‹#›</a:t>
            </a:fld>
            <a:endParaRPr lang="zh-TW" altLang="en-US"/>
          </a:p>
        </p:txBody>
      </p:sp>
    </p:spTree>
    <p:extLst>
      <p:ext uri="{BB962C8B-B14F-4D97-AF65-F5344CB8AC3E}">
        <p14:creationId xmlns:p14="http://schemas.microsoft.com/office/powerpoint/2010/main" val="38215795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22DE4-5BF7-44DB-B94E-E7D15C4DAE96}" type="datetime1">
              <a:rPr lang="zh-TW" altLang="en-US" smtClean="0"/>
              <a:t>2025/6/12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286E-E444-449B-BB11-697766D4B856}" type="slidenum">
              <a:rPr lang="zh-TW" altLang="en-US" smtClean="0"/>
              <a:t>‹#›</a:t>
            </a:fld>
            <a:endParaRPr lang="zh-TW" altLang="en-US"/>
          </a:p>
        </p:txBody>
      </p:sp>
    </p:spTree>
    <p:extLst>
      <p:ext uri="{BB962C8B-B14F-4D97-AF65-F5344CB8AC3E}">
        <p14:creationId xmlns:p14="http://schemas.microsoft.com/office/powerpoint/2010/main" val="491470742"/>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在許多通訊系統中，除了主要的載荷資料之外，還需要傳送少量的補充位元（例如裝置識別欄位或 </a:t>
            </a:r>
            <a:r>
              <a:rPr lang="en-US" altLang="zh-TW" dirty="0"/>
              <a:t>HARQ </a:t>
            </a:r>
            <a:r>
              <a:rPr lang="zh-TW" altLang="en-US" dirty="0"/>
              <a:t>的 </a:t>
            </a:r>
            <a:r>
              <a:rPr lang="en-US" altLang="zh-TW" dirty="0"/>
              <a:t>ACK/NACK </a:t>
            </a:r>
            <a:r>
              <a:rPr lang="zh-TW" altLang="en-US" dirty="0"/>
              <a:t>標誌）。傳統上，這些額外位元會與載荷資料分開編碼並獨立傳輸，以滿足它們對可靠度與時序的特殊需求，卻也因此帶來額外的頻寬與功率開銷。最近提出的**部分超疊加增量冗餘 </a:t>
            </a:r>
            <a:r>
              <a:rPr lang="en-US" altLang="zh-TW" dirty="0"/>
              <a:t>HARQ</a:t>
            </a:r>
            <a:r>
              <a:rPr lang="zh-TW" altLang="en-US" dirty="0"/>
              <a:t>（</a:t>
            </a:r>
            <a:r>
              <a:rPr lang="en-US" altLang="zh-TW" dirty="0"/>
              <a:t>PS-IR-HARQ</a:t>
            </a:r>
            <a:r>
              <a:rPr lang="zh-TW" altLang="en-US" dirty="0"/>
              <a:t>）**方案，透過在第一次 </a:t>
            </a:r>
            <a:r>
              <a:rPr lang="en-US" altLang="zh-TW" dirty="0"/>
              <a:t>HARQ </a:t>
            </a:r>
            <a:r>
              <a:rPr lang="zh-TW" altLang="en-US" dirty="0"/>
              <a:t>重傳時，將先前的碼塊資訊部分超疊加到新重傳資料中，實現載荷位元與控制位元的同時承載，且不增加任何頻譜或功率資源，從而同時提升系統吞吐量與可靠度。</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3</a:t>
            </a:fld>
            <a:endParaRPr lang="zh-TW" altLang="en-US"/>
          </a:p>
        </p:txBody>
      </p:sp>
    </p:spTree>
    <p:extLst>
      <p:ext uri="{BB962C8B-B14F-4D97-AF65-F5344CB8AC3E}">
        <p14:creationId xmlns:p14="http://schemas.microsoft.com/office/powerpoint/2010/main" val="78320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078A7-152F-D50C-BAD0-28DEE119B22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B181736-C3F2-D51E-16A3-3352278B6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FD50FD2-12AB-B214-33A3-9C1BB6C101FC}"/>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E01512F7-3E53-3697-8D6B-8B56C1968AD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C46D1E3F-FC96-1180-7244-811EB551A6B3}"/>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93BED74E-8D26-E3BA-90F1-CE89532E90DE}"/>
              </a:ext>
            </a:extLst>
          </p:cNvPr>
          <p:cNvSpPr>
            <a:spLocks noGrp="1"/>
          </p:cNvSpPr>
          <p:nvPr>
            <p:ph type="sldNum" sz="quarter" idx="5"/>
          </p:nvPr>
        </p:nvSpPr>
        <p:spPr/>
        <p:txBody>
          <a:bodyPr/>
          <a:lstStyle/>
          <a:p>
            <a:fld id="{4C41286E-E444-449B-BB11-697766D4B856}" type="slidenum">
              <a:rPr lang="zh-TW" altLang="en-US" smtClean="0"/>
              <a:t>22</a:t>
            </a:fld>
            <a:endParaRPr lang="zh-TW" altLang="en-US"/>
          </a:p>
        </p:txBody>
      </p:sp>
    </p:spTree>
    <p:extLst>
      <p:ext uri="{BB962C8B-B14F-4D97-AF65-F5344CB8AC3E}">
        <p14:creationId xmlns:p14="http://schemas.microsoft.com/office/powerpoint/2010/main" val="81927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83694-74EC-9EA4-0D0C-323E2A355CE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D6AD313-E74E-3C91-EC39-DCB7D66AFE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E6ADFC5-D220-B5B2-7FE2-BD4243107244}"/>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E7211430-C44E-21CF-2682-11A23DACD47E}"/>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FD52D389-5440-C6C2-75CD-C2BDD727F7DD}"/>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D2555C19-5810-E47E-7BFF-24C14C9583A7}"/>
              </a:ext>
            </a:extLst>
          </p:cNvPr>
          <p:cNvSpPr>
            <a:spLocks noGrp="1"/>
          </p:cNvSpPr>
          <p:nvPr>
            <p:ph type="sldNum" sz="quarter" idx="5"/>
          </p:nvPr>
        </p:nvSpPr>
        <p:spPr/>
        <p:txBody>
          <a:bodyPr/>
          <a:lstStyle/>
          <a:p>
            <a:fld id="{4C41286E-E444-449B-BB11-697766D4B856}" type="slidenum">
              <a:rPr lang="zh-TW" altLang="en-US" smtClean="0"/>
              <a:t>23</a:t>
            </a:fld>
            <a:endParaRPr lang="zh-TW" altLang="en-US"/>
          </a:p>
        </p:txBody>
      </p:sp>
    </p:spTree>
    <p:extLst>
      <p:ext uri="{BB962C8B-B14F-4D97-AF65-F5344CB8AC3E}">
        <p14:creationId xmlns:p14="http://schemas.microsoft.com/office/powerpoint/2010/main" val="9320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D74EE-1FDD-9169-6384-9B906DC15DA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483A67-BF3C-5DD5-0AFA-C118D4D5065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D40C981-3C2A-28F1-482F-64EDC44221A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24AF311-B6C0-92DE-4E32-1ED0C351AB9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1B43212-3FE2-E981-0B01-F33513CAB34F}"/>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226FB157-B0BD-23D1-D8AF-DC41B15D9878}"/>
              </a:ext>
            </a:extLst>
          </p:cNvPr>
          <p:cNvSpPr>
            <a:spLocks noGrp="1"/>
          </p:cNvSpPr>
          <p:nvPr>
            <p:ph type="sldNum" sz="quarter" idx="5"/>
          </p:nvPr>
        </p:nvSpPr>
        <p:spPr/>
        <p:txBody>
          <a:bodyPr/>
          <a:lstStyle/>
          <a:p>
            <a:fld id="{4C41286E-E444-449B-BB11-697766D4B856}" type="slidenum">
              <a:rPr lang="zh-TW" altLang="en-US" smtClean="0"/>
              <a:t>24</a:t>
            </a:fld>
            <a:endParaRPr lang="zh-TW" altLang="en-US"/>
          </a:p>
        </p:txBody>
      </p:sp>
    </p:spTree>
    <p:extLst>
      <p:ext uri="{BB962C8B-B14F-4D97-AF65-F5344CB8AC3E}">
        <p14:creationId xmlns:p14="http://schemas.microsoft.com/office/powerpoint/2010/main" val="1438010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C8F-FC74-5191-EE29-BC999D522C9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818EDB4-0754-4760-3CF3-6D3A4F240ED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DC29FA2-B46D-27A4-44CE-409A48941749}"/>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DBFCDB2-0B72-40DA-1BE4-C8716734D0A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4DA76425-769A-C6F3-E9AA-EB6CDE2CAF20}"/>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1071DF66-948E-78E5-7550-40B375CE8C8D}"/>
              </a:ext>
            </a:extLst>
          </p:cNvPr>
          <p:cNvSpPr>
            <a:spLocks noGrp="1"/>
          </p:cNvSpPr>
          <p:nvPr>
            <p:ph type="sldNum" sz="quarter" idx="5"/>
          </p:nvPr>
        </p:nvSpPr>
        <p:spPr/>
        <p:txBody>
          <a:bodyPr/>
          <a:lstStyle/>
          <a:p>
            <a:fld id="{4C41286E-E444-449B-BB11-697766D4B856}" type="slidenum">
              <a:rPr lang="zh-TW" altLang="en-US" smtClean="0"/>
              <a:t>26</a:t>
            </a:fld>
            <a:endParaRPr lang="zh-TW" altLang="en-US"/>
          </a:p>
        </p:txBody>
      </p:sp>
    </p:spTree>
    <p:extLst>
      <p:ext uri="{BB962C8B-B14F-4D97-AF65-F5344CB8AC3E}">
        <p14:creationId xmlns:p14="http://schemas.microsoft.com/office/powerpoint/2010/main" val="226234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36000-132F-C455-C9EE-C5E2749DC1F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B89BC05-C1B6-4BCA-3276-5BFD81E0268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1B8F950-92B4-14F3-0E90-F76574D9753C}"/>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D1E44FE-EB2D-83D0-8ED4-184C96D2F47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0A970DA-7FDF-1DD0-ADCA-B420CB5FF2B2}"/>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81595E0F-6D6C-47A4-8D10-3E8E1EF99993}"/>
              </a:ext>
            </a:extLst>
          </p:cNvPr>
          <p:cNvSpPr>
            <a:spLocks noGrp="1"/>
          </p:cNvSpPr>
          <p:nvPr>
            <p:ph type="sldNum" sz="quarter" idx="5"/>
          </p:nvPr>
        </p:nvSpPr>
        <p:spPr/>
        <p:txBody>
          <a:bodyPr/>
          <a:lstStyle/>
          <a:p>
            <a:fld id="{4C41286E-E444-449B-BB11-697766D4B856}" type="slidenum">
              <a:rPr lang="zh-TW" altLang="en-US" smtClean="0"/>
              <a:t>27</a:t>
            </a:fld>
            <a:endParaRPr lang="zh-TW" altLang="en-US"/>
          </a:p>
        </p:txBody>
      </p:sp>
    </p:spTree>
    <p:extLst>
      <p:ext uri="{BB962C8B-B14F-4D97-AF65-F5344CB8AC3E}">
        <p14:creationId xmlns:p14="http://schemas.microsoft.com/office/powerpoint/2010/main" val="2698967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262E-CC36-B516-F934-1941096792B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4808929-87EA-ACEE-661A-1DF2FF1384C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BD5B033-46B5-B95A-F4B8-AE09B767FE18}"/>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1B42AAE5-5FE6-E702-671A-0FE972F4B7D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66455AE5-F1F5-6143-30FE-DC754BDE8D71}"/>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5CFA57D2-59A3-115A-00E5-767F89336C55}"/>
              </a:ext>
            </a:extLst>
          </p:cNvPr>
          <p:cNvSpPr>
            <a:spLocks noGrp="1"/>
          </p:cNvSpPr>
          <p:nvPr>
            <p:ph type="sldNum" sz="quarter" idx="5"/>
          </p:nvPr>
        </p:nvSpPr>
        <p:spPr/>
        <p:txBody>
          <a:bodyPr/>
          <a:lstStyle/>
          <a:p>
            <a:fld id="{4C41286E-E444-449B-BB11-697766D4B856}" type="slidenum">
              <a:rPr lang="zh-TW" altLang="en-US" smtClean="0"/>
              <a:t>28</a:t>
            </a:fld>
            <a:endParaRPr lang="zh-TW" altLang="en-US"/>
          </a:p>
        </p:txBody>
      </p:sp>
    </p:spTree>
    <p:extLst>
      <p:ext uri="{BB962C8B-B14F-4D97-AF65-F5344CB8AC3E}">
        <p14:creationId xmlns:p14="http://schemas.microsoft.com/office/powerpoint/2010/main" val="154856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BC99-80C6-5D59-6BE5-1A42426A53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54A9F14-DFC7-630B-E8D1-7580DE9CB17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20FC4B7-5109-03B3-5D07-F953E62C5FDA}"/>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67EAD92-6CB8-D588-DBF4-E7CD934FBE1D}"/>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D3CB84A4-B2F3-DA79-D439-3CE4BE58E162}"/>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23A34894-BE1F-6BB2-9F59-7F192F12F2A3}"/>
              </a:ext>
            </a:extLst>
          </p:cNvPr>
          <p:cNvSpPr>
            <a:spLocks noGrp="1"/>
          </p:cNvSpPr>
          <p:nvPr>
            <p:ph type="sldNum" sz="quarter" idx="5"/>
          </p:nvPr>
        </p:nvSpPr>
        <p:spPr/>
        <p:txBody>
          <a:bodyPr/>
          <a:lstStyle/>
          <a:p>
            <a:fld id="{4C41286E-E444-449B-BB11-697766D4B856}" type="slidenum">
              <a:rPr lang="zh-TW" altLang="en-US" smtClean="0"/>
              <a:t>31</a:t>
            </a:fld>
            <a:endParaRPr lang="zh-TW" altLang="en-US"/>
          </a:p>
        </p:txBody>
      </p:sp>
    </p:spTree>
    <p:extLst>
      <p:ext uri="{BB962C8B-B14F-4D97-AF65-F5344CB8AC3E}">
        <p14:creationId xmlns:p14="http://schemas.microsoft.com/office/powerpoint/2010/main" val="483886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36AF8-DC65-E7EC-3F4A-ADDB943E666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E26909C-84AB-E03B-6DAE-A76EF8312AB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1EE580B-EE74-734B-28E0-8376C3131D5F}"/>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0DE29806-6D1A-C61E-60B7-FAB08AD20F2E}"/>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87EFEDCB-7674-64EF-368D-F3CAF9DA162D}"/>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B38BCFCF-57FF-CE7B-B857-D1EFF506AE07}"/>
              </a:ext>
            </a:extLst>
          </p:cNvPr>
          <p:cNvSpPr>
            <a:spLocks noGrp="1"/>
          </p:cNvSpPr>
          <p:nvPr>
            <p:ph type="sldNum" sz="quarter" idx="5"/>
          </p:nvPr>
        </p:nvSpPr>
        <p:spPr/>
        <p:txBody>
          <a:bodyPr/>
          <a:lstStyle/>
          <a:p>
            <a:fld id="{4C41286E-E444-449B-BB11-697766D4B856}" type="slidenum">
              <a:rPr lang="zh-TW" altLang="en-US" smtClean="0"/>
              <a:t>32</a:t>
            </a:fld>
            <a:endParaRPr lang="zh-TW" altLang="en-US"/>
          </a:p>
        </p:txBody>
      </p:sp>
    </p:spTree>
    <p:extLst>
      <p:ext uri="{BB962C8B-B14F-4D97-AF65-F5344CB8AC3E}">
        <p14:creationId xmlns:p14="http://schemas.microsoft.com/office/powerpoint/2010/main" val="203464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038B-1C71-E3C6-E125-D66FB626CC1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C68BEAB-ECE4-6822-07AC-61EEC540D65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5477C1-6615-F97D-AE17-A2A7D077A5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DB6F033-144E-EADA-7972-578493C4596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E93F93FB-3E5A-2BB0-8134-15B4671AD7E0}"/>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B1083DB8-A200-5047-797C-CACC27AAF0D6}"/>
              </a:ext>
            </a:extLst>
          </p:cNvPr>
          <p:cNvSpPr>
            <a:spLocks noGrp="1"/>
          </p:cNvSpPr>
          <p:nvPr>
            <p:ph type="sldNum" sz="quarter" idx="5"/>
          </p:nvPr>
        </p:nvSpPr>
        <p:spPr/>
        <p:txBody>
          <a:bodyPr/>
          <a:lstStyle/>
          <a:p>
            <a:fld id="{4C41286E-E444-449B-BB11-697766D4B856}" type="slidenum">
              <a:rPr lang="zh-TW" altLang="en-US" smtClean="0"/>
              <a:t>33</a:t>
            </a:fld>
            <a:endParaRPr lang="zh-TW" altLang="en-US"/>
          </a:p>
        </p:txBody>
      </p:sp>
    </p:spTree>
    <p:extLst>
      <p:ext uri="{BB962C8B-B14F-4D97-AF65-F5344CB8AC3E}">
        <p14:creationId xmlns:p14="http://schemas.microsoft.com/office/powerpoint/2010/main" val="166490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93329-8154-76B8-D415-68F5C4F9F92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6D56FEB-EC27-1981-1F0D-55D4B258D8F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138B3B2-B953-43DA-BDEC-92B3E095BC58}"/>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89BBE45A-23E5-49DD-5CE3-65202DE9701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5EC9C36-B35F-C56D-75CC-DC0A0871351B}"/>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AAB41119-C0A5-3A66-3E27-2999337A53BD}"/>
              </a:ext>
            </a:extLst>
          </p:cNvPr>
          <p:cNvSpPr>
            <a:spLocks noGrp="1"/>
          </p:cNvSpPr>
          <p:nvPr>
            <p:ph type="sldNum" sz="quarter" idx="5"/>
          </p:nvPr>
        </p:nvSpPr>
        <p:spPr/>
        <p:txBody>
          <a:bodyPr/>
          <a:lstStyle/>
          <a:p>
            <a:fld id="{4C41286E-E444-449B-BB11-697766D4B856}" type="slidenum">
              <a:rPr lang="zh-TW" altLang="en-US" smtClean="0"/>
              <a:t>34</a:t>
            </a:fld>
            <a:endParaRPr lang="zh-TW" altLang="en-US"/>
          </a:p>
        </p:txBody>
      </p:sp>
    </p:spTree>
    <p:extLst>
      <p:ext uri="{BB962C8B-B14F-4D97-AF65-F5344CB8AC3E}">
        <p14:creationId xmlns:p14="http://schemas.microsoft.com/office/powerpoint/2010/main" val="1985428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5</a:t>
            </a:fld>
            <a:endParaRPr lang="zh-TW" altLang="en-US"/>
          </a:p>
        </p:txBody>
      </p:sp>
    </p:spTree>
    <p:extLst>
      <p:ext uri="{BB962C8B-B14F-4D97-AF65-F5344CB8AC3E}">
        <p14:creationId xmlns:p14="http://schemas.microsoft.com/office/powerpoint/2010/main" val="408348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7E113-1F4B-E1B3-81E1-4BE2F01C47D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9C6DAE2-6A9B-808F-DC3F-E7CEF9B830C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DFE3DC3-7675-CBDC-11E3-E28C83636146}"/>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3DE760B-01C8-4E65-4AA7-DD47D0E04A77}"/>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60BE9DAA-DCD0-3E58-6398-AACCA1C4A754}"/>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4C58769D-454A-9E1D-85E4-15EB189EA145}"/>
              </a:ext>
            </a:extLst>
          </p:cNvPr>
          <p:cNvSpPr>
            <a:spLocks noGrp="1"/>
          </p:cNvSpPr>
          <p:nvPr>
            <p:ph type="sldNum" sz="quarter" idx="5"/>
          </p:nvPr>
        </p:nvSpPr>
        <p:spPr/>
        <p:txBody>
          <a:bodyPr/>
          <a:lstStyle/>
          <a:p>
            <a:fld id="{4C41286E-E444-449B-BB11-697766D4B856}" type="slidenum">
              <a:rPr lang="zh-TW" altLang="en-US" smtClean="0"/>
              <a:t>36</a:t>
            </a:fld>
            <a:endParaRPr lang="zh-TW" altLang="en-US"/>
          </a:p>
        </p:txBody>
      </p:sp>
    </p:spTree>
    <p:extLst>
      <p:ext uri="{BB962C8B-B14F-4D97-AF65-F5344CB8AC3E}">
        <p14:creationId xmlns:p14="http://schemas.microsoft.com/office/powerpoint/2010/main" val="2211057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9168D-2856-259F-A64F-6EA5275BE88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974F4D1-D618-CA39-B5AF-F6BA0A4B76D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64777DE-E116-FFD9-7F13-0E0CCA2AE887}"/>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E2E17F09-3F1D-D1BE-0121-F81857283A7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CB51D75-FE4E-B416-356A-1D8B411BF983}"/>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047A06F7-1D61-568E-6278-91DE248AD07A}"/>
              </a:ext>
            </a:extLst>
          </p:cNvPr>
          <p:cNvSpPr>
            <a:spLocks noGrp="1"/>
          </p:cNvSpPr>
          <p:nvPr>
            <p:ph type="sldNum" sz="quarter" idx="5"/>
          </p:nvPr>
        </p:nvSpPr>
        <p:spPr/>
        <p:txBody>
          <a:bodyPr/>
          <a:lstStyle/>
          <a:p>
            <a:fld id="{4C41286E-E444-449B-BB11-697766D4B856}" type="slidenum">
              <a:rPr lang="zh-TW" altLang="en-US" smtClean="0"/>
              <a:t>37</a:t>
            </a:fld>
            <a:endParaRPr lang="zh-TW" altLang="en-US"/>
          </a:p>
        </p:txBody>
      </p:sp>
    </p:spTree>
    <p:extLst>
      <p:ext uri="{BB962C8B-B14F-4D97-AF65-F5344CB8AC3E}">
        <p14:creationId xmlns:p14="http://schemas.microsoft.com/office/powerpoint/2010/main" val="181596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B605-5027-3D74-A274-921AFD65A9F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28EC4D2-A274-8BDF-9483-64122328521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818C398-8249-EE16-E55D-2B447D5A9706}"/>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E110C8C8-9502-5764-CCBC-99DEBDEE5B17}"/>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E433F1F-D1C6-E12F-F735-F323DC17722C}"/>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4013630F-DABC-050A-1393-62C70C823EA7}"/>
              </a:ext>
            </a:extLst>
          </p:cNvPr>
          <p:cNvSpPr>
            <a:spLocks noGrp="1"/>
          </p:cNvSpPr>
          <p:nvPr>
            <p:ph type="sldNum" sz="quarter" idx="5"/>
          </p:nvPr>
        </p:nvSpPr>
        <p:spPr/>
        <p:txBody>
          <a:bodyPr/>
          <a:lstStyle/>
          <a:p>
            <a:fld id="{4C41286E-E444-449B-BB11-697766D4B856}" type="slidenum">
              <a:rPr lang="zh-TW" altLang="en-US" smtClean="0"/>
              <a:t>38</a:t>
            </a:fld>
            <a:endParaRPr lang="zh-TW" altLang="en-US"/>
          </a:p>
        </p:txBody>
      </p:sp>
    </p:spTree>
    <p:extLst>
      <p:ext uri="{BB962C8B-B14F-4D97-AF65-F5344CB8AC3E}">
        <p14:creationId xmlns:p14="http://schemas.microsoft.com/office/powerpoint/2010/main" val="2301821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D22-F181-9A8F-D269-746550BA88B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4AB974-9448-4D13-D080-45790CACFB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358DEF0-D614-3D53-4892-2E5CAD23B31E}"/>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B44D43E-CFB2-3E2D-CED7-CA32389B7BCA}"/>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1B89776-32E1-2077-8DB3-C077125857FA}"/>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64AD7327-1830-AA20-95A4-329BE335683D}"/>
              </a:ext>
            </a:extLst>
          </p:cNvPr>
          <p:cNvSpPr>
            <a:spLocks noGrp="1"/>
          </p:cNvSpPr>
          <p:nvPr>
            <p:ph type="sldNum" sz="quarter" idx="5"/>
          </p:nvPr>
        </p:nvSpPr>
        <p:spPr/>
        <p:txBody>
          <a:bodyPr/>
          <a:lstStyle/>
          <a:p>
            <a:fld id="{4C41286E-E444-449B-BB11-697766D4B856}" type="slidenum">
              <a:rPr lang="zh-TW" altLang="en-US" smtClean="0"/>
              <a:t>40</a:t>
            </a:fld>
            <a:endParaRPr lang="zh-TW" altLang="en-US"/>
          </a:p>
        </p:txBody>
      </p:sp>
    </p:spTree>
    <p:extLst>
      <p:ext uri="{BB962C8B-B14F-4D97-AF65-F5344CB8AC3E}">
        <p14:creationId xmlns:p14="http://schemas.microsoft.com/office/powerpoint/2010/main" val="3665985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BFF62-14D2-4349-414C-C7819C3A5C7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BB0BE5A-7F88-F3BD-3078-0C0430A870A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6F3838F-EE74-9A59-B822-58EF64D3593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2519756-D34D-78BB-2015-961508254BC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052A433D-03F5-4008-0141-1F4CC0ACDDD3}"/>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F7DF7752-ACBC-E740-4DA8-0A00F4C90B23}"/>
              </a:ext>
            </a:extLst>
          </p:cNvPr>
          <p:cNvSpPr>
            <a:spLocks noGrp="1"/>
          </p:cNvSpPr>
          <p:nvPr>
            <p:ph type="sldNum" sz="quarter" idx="5"/>
          </p:nvPr>
        </p:nvSpPr>
        <p:spPr/>
        <p:txBody>
          <a:bodyPr/>
          <a:lstStyle/>
          <a:p>
            <a:fld id="{4C41286E-E444-449B-BB11-697766D4B856}" type="slidenum">
              <a:rPr lang="zh-TW" altLang="en-US" smtClean="0"/>
              <a:t>41</a:t>
            </a:fld>
            <a:endParaRPr lang="zh-TW" altLang="en-US"/>
          </a:p>
        </p:txBody>
      </p:sp>
    </p:spTree>
    <p:extLst>
      <p:ext uri="{BB962C8B-B14F-4D97-AF65-F5344CB8AC3E}">
        <p14:creationId xmlns:p14="http://schemas.microsoft.com/office/powerpoint/2010/main" val="4062910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3697-9590-438C-202B-881A4690643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0E8CA78-0611-0AD7-E32F-9A5C2E7B0BC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8E85161-7E72-B0D4-324A-30BF6D3DFE5C}"/>
              </a:ext>
            </a:extLst>
          </p:cNvPr>
          <p:cNvSpPr>
            <a:spLocks noGrp="1"/>
          </p:cNvSpPr>
          <p:nvPr>
            <p:ph type="body" idx="1"/>
          </p:nvPr>
        </p:nvSpPr>
        <p:spPr/>
        <p:txBody>
          <a:bodyPr/>
          <a:lstStyle/>
          <a:p>
            <a:r>
              <a:rPr lang="en-US" altLang="zh-TW" dirty="0"/>
              <a:t>In the current architecture, payload and extra bits are almost entirely separated, so the performance gains are limited.</a:t>
            </a:r>
            <a:endParaRPr lang="zh-TW" altLang="en-US" dirty="0"/>
          </a:p>
        </p:txBody>
      </p:sp>
      <p:sp>
        <p:nvSpPr>
          <p:cNvPr id="4" name="頁首版面配置區 3">
            <a:extLst>
              <a:ext uri="{FF2B5EF4-FFF2-40B4-BE49-F238E27FC236}">
                <a16:creationId xmlns:a16="http://schemas.microsoft.com/office/drawing/2014/main" id="{7A60B704-2BD2-771B-82D3-0B1D306221E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22721EF-5207-C64E-3CCA-FB88425722AC}"/>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A32F4F08-0094-FD91-14F1-3E8AA501CE85}"/>
              </a:ext>
            </a:extLst>
          </p:cNvPr>
          <p:cNvSpPr>
            <a:spLocks noGrp="1"/>
          </p:cNvSpPr>
          <p:nvPr>
            <p:ph type="sldNum" sz="quarter" idx="5"/>
          </p:nvPr>
        </p:nvSpPr>
        <p:spPr/>
        <p:txBody>
          <a:bodyPr/>
          <a:lstStyle/>
          <a:p>
            <a:fld id="{4C41286E-E444-449B-BB11-697766D4B856}" type="slidenum">
              <a:rPr lang="zh-TW" altLang="en-US" smtClean="0"/>
              <a:t>42</a:t>
            </a:fld>
            <a:endParaRPr lang="zh-TW" altLang="en-US"/>
          </a:p>
        </p:txBody>
      </p:sp>
    </p:spTree>
    <p:extLst>
      <p:ext uri="{BB962C8B-B14F-4D97-AF65-F5344CB8AC3E}">
        <p14:creationId xmlns:p14="http://schemas.microsoft.com/office/powerpoint/2010/main" val="105337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D7D4D-5C5E-7DC3-6FB6-403D1B086EF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A5A923F-E478-8226-D655-0DE5BC3D2EA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C75E4D9-E95A-D71B-4A00-19C74172A8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3D692-BFEE-3DD1-EB32-E28CEDD7DC30}"/>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758A0AF5-E19F-F8E9-C926-84F167C6994C}"/>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578A2447-6166-26BC-1D59-CB090491B926}"/>
              </a:ext>
            </a:extLst>
          </p:cNvPr>
          <p:cNvSpPr>
            <a:spLocks noGrp="1"/>
          </p:cNvSpPr>
          <p:nvPr>
            <p:ph type="sldNum" sz="quarter" idx="5"/>
          </p:nvPr>
        </p:nvSpPr>
        <p:spPr/>
        <p:txBody>
          <a:bodyPr/>
          <a:lstStyle/>
          <a:p>
            <a:fld id="{4C41286E-E444-449B-BB11-697766D4B856}" type="slidenum">
              <a:rPr lang="zh-TW" altLang="en-US" smtClean="0"/>
              <a:t>45</a:t>
            </a:fld>
            <a:endParaRPr lang="zh-TW" altLang="en-US"/>
          </a:p>
        </p:txBody>
      </p:sp>
    </p:spTree>
    <p:extLst>
      <p:ext uri="{BB962C8B-B14F-4D97-AF65-F5344CB8AC3E}">
        <p14:creationId xmlns:p14="http://schemas.microsoft.com/office/powerpoint/2010/main" val="4116816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8394-895D-275A-190E-E417DF0F1F6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50AB111-378B-813A-9CB0-6EEB1C9DD20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CC5B7E9-6017-8AAB-12C8-300335687070}"/>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6F9CF0C-6C8D-44BD-38D2-9E2C9509C773}"/>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C0034DB-F6B6-204C-F36B-E069EEC783B1}"/>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C2BE019D-3E2C-B357-C0F9-029767658194}"/>
              </a:ext>
            </a:extLst>
          </p:cNvPr>
          <p:cNvSpPr>
            <a:spLocks noGrp="1"/>
          </p:cNvSpPr>
          <p:nvPr>
            <p:ph type="sldNum" sz="quarter" idx="5"/>
          </p:nvPr>
        </p:nvSpPr>
        <p:spPr/>
        <p:txBody>
          <a:bodyPr/>
          <a:lstStyle/>
          <a:p>
            <a:fld id="{4C41286E-E444-449B-BB11-697766D4B856}" type="slidenum">
              <a:rPr lang="zh-TW" altLang="en-US" smtClean="0"/>
              <a:t>46</a:t>
            </a:fld>
            <a:endParaRPr lang="zh-TW" altLang="en-US"/>
          </a:p>
        </p:txBody>
      </p:sp>
    </p:spTree>
    <p:extLst>
      <p:ext uri="{BB962C8B-B14F-4D97-AF65-F5344CB8AC3E}">
        <p14:creationId xmlns:p14="http://schemas.microsoft.com/office/powerpoint/2010/main" val="1743582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8FC94-5280-9ECA-F53B-D93D51560E7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0AE48F-255A-0B5D-D3B9-A1FA6ECC368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C3CE31B-B141-43B6-C39F-0E778DBABA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9369F401-B317-C895-CCCB-B567147F84F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A58EF20-2935-8C7C-9F24-EEB7A1B72491}"/>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F93FC7C0-841F-8356-3082-AA636FAC799C}"/>
              </a:ext>
            </a:extLst>
          </p:cNvPr>
          <p:cNvSpPr>
            <a:spLocks noGrp="1"/>
          </p:cNvSpPr>
          <p:nvPr>
            <p:ph type="sldNum" sz="quarter" idx="5"/>
          </p:nvPr>
        </p:nvSpPr>
        <p:spPr/>
        <p:txBody>
          <a:bodyPr/>
          <a:lstStyle/>
          <a:p>
            <a:fld id="{4C41286E-E444-449B-BB11-697766D4B856}" type="slidenum">
              <a:rPr lang="zh-TW" altLang="en-US" smtClean="0"/>
              <a:t>47</a:t>
            </a:fld>
            <a:endParaRPr lang="zh-TW" altLang="en-US"/>
          </a:p>
        </p:txBody>
      </p:sp>
    </p:spTree>
    <p:extLst>
      <p:ext uri="{BB962C8B-B14F-4D97-AF65-F5344CB8AC3E}">
        <p14:creationId xmlns:p14="http://schemas.microsoft.com/office/powerpoint/2010/main" val="68064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4AEF-8963-EC69-A71D-515ED9F00F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3C33611-4422-C93E-44A8-9376206D4BC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25BA211-E608-2C4C-000E-7F28D568513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B3786-CDF9-88D7-B37B-75EC4D49CDA3}"/>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33467D5-FCCD-26B3-BB5F-DD733CF15B39}"/>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3A8A766A-58BE-DDF5-BFA4-E02278843886}"/>
              </a:ext>
            </a:extLst>
          </p:cNvPr>
          <p:cNvSpPr>
            <a:spLocks noGrp="1"/>
          </p:cNvSpPr>
          <p:nvPr>
            <p:ph type="sldNum" sz="quarter" idx="5"/>
          </p:nvPr>
        </p:nvSpPr>
        <p:spPr/>
        <p:txBody>
          <a:bodyPr/>
          <a:lstStyle/>
          <a:p>
            <a:fld id="{4C41286E-E444-449B-BB11-697766D4B856}" type="slidenum">
              <a:rPr lang="zh-TW" altLang="en-US" smtClean="0"/>
              <a:t>48</a:t>
            </a:fld>
            <a:endParaRPr lang="zh-TW" altLang="en-US"/>
          </a:p>
        </p:txBody>
      </p:sp>
    </p:spTree>
    <p:extLst>
      <p:ext uri="{BB962C8B-B14F-4D97-AF65-F5344CB8AC3E}">
        <p14:creationId xmlns:p14="http://schemas.microsoft.com/office/powerpoint/2010/main" val="316266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D64FC-9A88-908F-2844-F66596F1DD8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93A3097-6009-31D4-8B42-3E49BC2D2C4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F3B7017-255A-B818-00BE-6A5070D7D4B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3BDFB82-F169-6A28-F76A-81587C389A24}"/>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E6DA774A-0DAD-70D3-F288-D5B85F25B3AB}"/>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15FBA492-E603-EBCB-B58A-FADED3653D25}"/>
              </a:ext>
            </a:extLst>
          </p:cNvPr>
          <p:cNvSpPr>
            <a:spLocks noGrp="1"/>
          </p:cNvSpPr>
          <p:nvPr>
            <p:ph type="sldNum" sz="quarter" idx="5"/>
          </p:nvPr>
        </p:nvSpPr>
        <p:spPr/>
        <p:txBody>
          <a:bodyPr/>
          <a:lstStyle/>
          <a:p>
            <a:fld id="{4C41286E-E444-449B-BB11-697766D4B856}" type="slidenum">
              <a:rPr lang="zh-TW" altLang="en-US" smtClean="0"/>
              <a:t>14</a:t>
            </a:fld>
            <a:endParaRPr lang="zh-TW" altLang="en-US"/>
          </a:p>
        </p:txBody>
      </p:sp>
    </p:spTree>
    <p:extLst>
      <p:ext uri="{BB962C8B-B14F-4D97-AF65-F5344CB8AC3E}">
        <p14:creationId xmlns:p14="http://schemas.microsoft.com/office/powerpoint/2010/main" val="2173841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39856-B8C3-BE1E-A796-4CE509F23F1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648B42D-7545-2F95-90F6-3DEB2E64614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E8BB742-C7E4-15A9-C3B2-A0C0492CC67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7B553E3-A1CF-4B2D-8B34-DE40FDED817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7CA99438-E872-02AF-2527-2C5E5ABC22F0}"/>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6AA09541-7ECA-173B-262A-2B71DD9E090D}"/>
              </a:ext>
            </a:extLst>
          </p:cNvPr>
          <p:cNvSpPr>
            <a:spLocks noGrp="1"/>
          </p:cNvSpPr>
          <p:nvPr>
            <p:ph type="sldNum" sz="quarter" idx="5"/>
          </p:nvPr>
        </p:nvSpPr>
        <p:spPr/>
        <p:txBody>
          <a:bodyPr/>
          <a:lstStyle/>
          <a:p>
            <a:fld id="{4C41286E-E444-449B-BB11-697766D4B856}" type="slidenum">
              <a:rPr lang="zh-TW" altLang="en-US" smtClean="0"/>
              <a:t>49</a:t>
            </a:fld>
            <a:endParaRPr lang="zh-TW" altLang="en-US"/>
          </a:p>
        </p:txBody>
      </p:sp>
    </p:spTree>
    <p:extLst>
      <p:ext uri="{BB962C8B-B14F-4D97-AF65-F5344CB8AC3E}">
        <p14:creationId xmlns:p14="http://schemas.microsoft.com/office/powerpoint/2010/main" val="71532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D12EE-C481-5174-E21F-0A150F8A11B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B5DDE79-5B9C-C318-34C9-E6ECCF8D8E9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650A8DF-334F-C24C-3E1D-A01E9B86899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C6D2A463-792E-686E-017F-350F86CB03B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761E7DB-531F-3576-E184-3D68FA6081BC}"/>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557B0C43-71E8-5920-AECC-64291D1AEDB4}"/>
              </a:ext>
            </a:extLst>
          </p:cNvPr>
          <p:cNvSpPr>
            <a:spLocks noGrp="1"/>
          </p:cNvSpPr>
          <p:nvPr>
            <p:ph type="sldNum" sz="quarter" idx="5"/>
          </p:nvPr>
        </p:nvSpPr>
        <p:spPr/>
        <p:txBody>
          <a:bodyPr/>
          <a:lstStyle/>
          <a:p>
            <a:fld id="{4C41286E-E444-449B-BB11-697766D4B856}" type="slidenum">
              <a:rPr lang="zh-TW" altLang="en-US" smtClean="0"/>
              <a:t>51</a:t>
            </a:fld>
            <a:endParaRPr lang="zh-TW" altLang="en-US"/>
          </a:p>
        </p:txBody>
      </p:sp>
    </p:spTree>
    <p:extLst>
      <p:ext uri="{BB962C8B-B14F-4D97-AF65-F5344CB8AC3E}">
        <p14:creationId xmlns:p14="http://schemas.microsoft.com/office/powerpoint/2010/main" val="3798672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A0E7-DA9A-7626-BECB-1054994D60F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B53A718-1D11-FF4F-2AB8-DC2D476EDA8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6EE86EE-D956-F75F-BDB2-D8DE429D759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AFE760E-54B8-A5D9-AA9B-8D887ED18D8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B0C7BC5B-E142-CB16-D3EA-FC9BAFF87849}"/>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646784F0-CFC9-4B8A-CCAA-442DDD9CAF16}"/>
              </a:ext>
            </a:extLst>
          </p:cNvPr>
          <p:cNvSpPr>
            <a:spLocks noGrp="1"/>
          </p:cNvSpPr>
          <p:nvPr>
            <p:ph type="sldNum" sz="quarter" idx="5"/>
          </p:nvPr>
        </p:nvSpPr>
        <p:spPr/>
        <p:txBody>
          <a:bodyPr/>
          <a:lstStyle/>
          <a:p>
            <a:fld id="{4C41286E-E444-449B-BB11-697766D4B856}" type="slidenum">
              <a:rPr lang="zh-TW" altLang="en-US" smtClean="0"/>
              <a:t>52</a:t>
            </a:fld>
            <a:endParaRPr lang="zh-TW" altLang="en-US"/>
          </a:p>
        </p:txBody>
      </p:sp>
    </p:spTree>
    <p:extLst>
      <p:ext uri="{BB962C8B-B14F-4D97-AF65-F5344CB8AC3E}">
        <p14:creationId xmlns:p14="http://schemas.microsoft.com/office/powerpoint/2010/main" val="1599474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296B0-9C94-2CAF-C06F-64668CCF4D9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8530272-7170-3DD8-6A9A-74B16F1B619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12DC55E-58A3-FE29-9BFE-6D32B74FCB7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63B3B59-FDD9-DB4A-E2A6-1AC057BADB99}"/>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F6E2EC6-2678-B8F1-51CA-433808FD531F}"/>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4FB91B75-4404-98BE-DE09-9EF4E7EA946D}"/>
              </a:ext>
            </a:extLst>
          </p:cNvPr>
          <p:cNvSpPr>
            <a:spLocks noGrp="1"/>
          </p:cNvSpPr>
          <p:nvPr>
            <p:ph type="sldNum" sz="quarter" idx="5"/>
          </p:nvPr>
        </p:nvSpPr>
        <p:spPr/>
        <p:txBody>
          <a:bodyPr/>
          <a:lstStyle/>
          <a:p>
            <a:fld id="{4C41286E-E444-449B-BB11-697766D4B856}" type="slidenum">
              <a:rPr lang="zh-TW" altLang="en-US" smtClean="0"/>
              <a:t>53</a:t>
            </a:fld>
            <a:endParaRPr lang="zh-TW" altLang="en-US"/>
          </a:p>
        </p:txBody>
      </p:sp>
    </p:spTree>
    <p:extLst>
      <p:ext uri="{BB962C8B-B14F-4D97-AF65-F5344CB8AC3E}">
        <p14:creationId xmlns:p14="http://schemas.microsoft.com/office/powerpoint/2010/main" val="1495169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9AA5-060B-DC86-BA25-602F9DDC57A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E6749DB-61B0-4E55-7037-6E97EA9B6BD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BC7434F-E802-73A2-C9F6-724EF0B37A13}"/>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8B528F30-3675-5959-1754-EFB35FFEE62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30A6AED-721F-4BAF-663E-9F3581B5F47F}"/>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5A97D774-F65C-EB9D-297B-917ADBF036D7}"/>
              </a:ext>
            </a:extLst>
          </p:cNvPr>
          <p:cNvSpPr>
            <a:spLocks noGrp="1"/>
          </p:cNvSpPr>
          <p:nvPr>
            <p:ph type="sldNum" sz="quarter" idx="5"/>
          </p:nvPr>
        </p:nvSpPr>
        <p:spPr/>
        <p:txBody>
          <a:bodyPr/>
          <a:lstStyle/>
          <a:p>
            <a:fld id="{4C41286E-E444-449B-BB11-697766D4B856}" type="slidenum">
              <a:rPr lang="zh-TW" altLang="en-US" smtClean="0"/>
              <a:t>54</a:t>
            </a:fld>
            <a:endParaRPr lang="zh-TW" altLang="en-US"/>
          </a:p>
        </p:txBody>
      </p:sp>
    </p:spTree>
    <p:extLst>
      <p:ext uri="{BB962C8B-B14F-4D97-AF65-F5344CB8AC3E}">
        <p14:creationId xmlns:p14="http://schemas.microsoft.com/office/powerpoint/2010/main" val="275770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F4BFD-BB04-271D-29CA-BBAA6A97ABD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9AEB89D-D870-7F21-72D2-A068E4E79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89709B8-F49E-5D33-2BF8-173C2056250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4FF2289-E680-B9F0-2E14-5C27BE7CECD4}"/>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8E2E620B-DC3C-E7C9-DDF1-04170F5FF9DF}"/>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729D0611-5E6F-8B2E-D03C-7A92A2B9413C}"/>
              </a:ext>
            </a:extLst>
          </p:cNvPr>
          <p:cNvSpPr>
            <a:spLocks noGrp="1"/>
          </p:cNvSpPr>
          <p:nvPr>
            <p:ph type="sldNum" sz="quarter" idx="5"/>
          </p:nvPr>
        </p:nvSpPr>
        <p:spPr/>
        <p:txBody>
          <a:bodyPr/>
          <a:lstStyle/>
          <a:p>
            <a:fld id="{4C41286E-E444-449B-BB11-697766D4B856}" type="slidenum">
              <a:rPr lang="zh-TW" altLang="en-US" smtClean="0"/>
              <a:t>15</a:t>
            </a:fld>
            <a:endParaRPr lang="zh-TW" altLang="en-US"/>
          </a:p>
        </p:txBody>
      </p:sp>
    </p:spTree>
    <p:extLst>
      <p:ext uri="{BB962C8B-B14F-4D97-AF65-F5344CB8AC3E}">
        <p14:creationId xmlns:p14="http://schemas.microsoft.com/office/powerpoint/2010/main" val="1688583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LDPC</a:t>
            </a:r>
            <a:r>
              <a:rPr lang="zh-CN" altLang="en-US" dirty="0"/>
              <a:t>（低密度奇偶校验码）打孔（</a:t>
            </a:r>
            <a:r>
              <a:rPr lang="en-US" altLang="zh-CN" dirty="0"/>
              <a:t>puncturing</a:t>
            </a:r>
            <a:r>
              <a:rPr lang="zh-CN" altLang="en-US" dirty="0"/>
              <a:t>）是一种通过“删减”部分编码比特位来提高有效码率的技术。在编码器端，首先按照原始码率生成完整的 </a:t>
            </a:r>
            <a:r>
              <a:rPr lang="en-US" altLang="zh-CN" dirty="0"/>
              <a:t>LDPC </a:t>
            </a:r>
            <a:r>
              <a:rPr lang="zh-CN" altLang="en-US" dirty="0"/>
              <a:t>码字，然后有选择地将若干比特位置标记为“打孔”，不将其通过信道发送。接收端接收到的序列中，这些打孔位置被视作“未知”或“擦除”，在译码时利用剩余的校验关系和对称信道假设来恢复它们的值。</a:t>
            </a:r>
            <a:endParaRPr lang="en-US" altLang="zh-CN" dirty="0"/>
          </a:p>
          <a:p>
            <a:r>
              <a:rPr lang="zh-TW" altLang="en-US" dirty="0"/>
              <a:t>打孔可在不變更校驗矩陣的情況下調整碼率，但會減少冗餘度並削弱糾錯性能。實務中常與速率匹配技術（如 </a:t>
            </a:r>
            <a:r>
              <a:rPr lang="en-US" altLang="zh-TW" dirty="0"/>
              <a:t>LTE</a:t>
            </a:r>
            <a:r>
              <a:rPr lang="zh-TW" altLang="en-US" dirty="0"/>
              <a:t>、</a:t>
            </a:r>
            <a:r>
              <a:rPr lang="en-US" altLang="zh-TW" dirty="0"/>
              <a:t>5G NR</a:t>
            </a:r>
            <a:r>
              <a:rPr lang="zh-TW" altLang="en-US" dirty="0"/>
              <a:t>）結合，以平衡吞吐量與可靠度。</a:t>
            </a:r>
            <a:endParaRPr lang="en-US" altLang="zh-TW" dirty="0"/>
          </a:p>
          <a:p>
            <a:endParaRPr lang="zh-TW" altLang="en-US"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17</a:t>
            </a:fld>
            <a:endParaRPr lang="zh-TW" altLang="en-US"/>
          </a:p>
        </p:txBody>
      </p:sp>
    </p:spTree>
    <p:extLst>
      <p:ext uri="{BB962C8B-B14F-4D97-AF65-F5344CB8AC3E}">
        <p14:creationId xmlns:p14="http://schemas.microsoft.com/office/powerpoint/2010/main" val="89943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6636C-80F8-D9FA-9BFD-6A64D4D106D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6A58C8-A1E8-AC48-F2DD-FE420DEA370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A65A9CA-DD2C-A632-36E5-2052ADC3C988}"/>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71699E9C-92C4-543B-29D2-6630B9D1BD88}"/>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E3BA743-2740-96F0-0D79-8B4F04B81B15}"/>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DDEC92CD-3B78-E42F-8D11-E02727F12FAC}"/>
              </a:ext>
            </a:extLst>
          </p:cNvPr>
          <p:cNvSpPr>
            <a:spLocks noGrp="1"/>
          </p:cNvSpPr>
          <p:nvPr>
            <p:ph type="sldNum" sz="quarter" idx="5"/>
          </p:nvPr>
        </p:nvSpPr>
        <p:spPr/>
        <p:txBody>
          <a:bodyPr/>
          <a:lstStyle/>
          <a:p>
            <a:fld id="{4C41286E-E444-449B-BB11-697766D4B856}" type="slidenum">
              <a:rPr lang="zh-TW" altLang="en-US" smtClean="0"/>
              <a:t>18</a:t>
            </a:fld>
            <a:endParaRPr lang="zh-TW" altLang="en-US"/>
          </a:p>
        </p:txBody>
      </p:sp>
    </p:spTree>
    <p:extLst>
      <p:ext uri="{BB962C8B-B14F-4D97-AF65-F5344CB8AC3E}">
        <p14:creationId xmlns:p14="http://schemas.microsoft.com/office/powerpoint/2010/main" val="279983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E340-A924-436E-118B-1EAF18FEBAC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A588B60-F99A-1D1F-B349-80094BD52B7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6B33BD-DAF6-5E7D-6BB8-0C4C16100D5A}"/>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1ACDB4C5-8CE6-FC4D-C29A-80217F175538}"/>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D381B09-0555-8082-2DBA-A5C6336C52CE}"/>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017C97DA-85E7-1E4D-290F-B0F5EA28609D}"/>
              </a:ext>
            </a:extLst>
          </p:cNvPr>
          <p:cNvSpPr>
            <a:spLocks noGrp="1"/>
          </p:cNvSpPr>
          <p:nvPr>
            <p:ph type="sldNum" sz="quarter" idx="5"/>
          </p:nvPr>
        </p:nvSpPr>
        <p:spPr/>
        <p:txBody>
          <a:bodyPr/>
          <a:lstStyle/>
          <a:p>
            <a:fld id="{4C41286E-E444-449B-BB11-697766D4B856}" type="slidenum">
              <a:rPr lang="zh-TW" altLang="en-US" smtClean="0"/>
              <a:t>19</a:t>
            </a:fld>
            <a:endParaRPr lang="zh-TW" altLang="en-US"/>
          </a:p>
        </p:txBody>
      </p:sp>
    </p:spTree>
    <p:extLst>
      <p:ext uri="{BB962C8B-B14F-4D97-AF65-F5344CB8AC3E}">
        <p14:creationId xmlns:p14="http://schemas.microsoft.com/office/powerpoint/2010/main" val="69364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C9EBF-39BB-0129-EAAE-6DCF3E8A864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12C93D6-B070-9D2D-D109-38F7FFECFC1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4BAAEEF-00A2-09A8-9DB6-535EDA27AAAC}"/>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1E31C45-01B4-EE30-660E-1F4493F69DD0}"/>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B64460D3-55A8-B416-FF7E-0807B4E1FF6D}"/>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F29AA2F7-5FAE-8E49-A61C-BA0DC13E9BC2}"/>
              </a:ext>
            </a:extLst>
          </p:cNvPr>
          <p:cNvSpPr>
            <a:spLocks noGrp="1"/>
          </p:cNvSpPr>
          <p:nvPr>
            <p:ph type="sldNum" sz="quarter" idx="5"/>
          </p:nvPr>
        </p:nvSpPr>
        <p:spPr/>
        <p:txBody>
          <a:bodyPr/>
          <a:lstStyle/>
          <a:p>
            <a:fld id="{4C41286E-E444-449B-BB11-697766D4B856}" type="slidenum">
              <a:rPr lang="zh-TW" altLang="en-US" smtClean="0"/>
              <a:t>20</a:t>
            </a:fld>
            <a:endParaRPr lang="zh-TW" altLang="en-US"/>
          </a:p>
        </p:txBody>
      </p:sp>
    </p:spTree>
    <p:extLst>
      <p:ext uri="{BB962C8B-B14F-4D97-AF65-F5344CB8AC3E}">
        <p14:creationId xmlns:p14="http://schemas.microsoft.com/office/powerpoint/2010/main" val="395646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1CC6-CAB1-6BD1-6428-9EC34233084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6458B92-B0F2-15D7-C770-7EAF128A837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241B98E-2971-F71E-EE50-FB461F35AF45}"/>
              </a:ext>
            </a:extLst>
          </p:cNvPr>
          <p:cNvSpPr>
            <a:spLocks noGrp="1"/>
          </p:cNvSpPr>
          <p:nvPr>
            <p:ph type="body" idx="1"/>
          </p:nvPr>
        </p:nvSpPr>
        <p:spPr/>
        <p:txBody>
          <a:bodyPr/>
          <a:lstStyle/>
          <a:p>
            <a:r>
              <a:rPr lang="en-US" altLang="zh-TW" dirty="0"/>
              <a:t>1-</a:t>
            </a:r>
            <a:r>
              <a:rPr lang="zh-TW" altLang="en-US" dirty="0"/>
              <a:t>找可以選的</a:t>
            </a:r>
            <a:r>
              <a:rPr lang="en-US" altLang="zh-TW" dirty="0"/>
              <a:t>row(CN)</a:t>
            </a:r>
          </a:p>
          <a:p>
            <a:r>
              <a:rPr lang="en-US" altLang="zh-TW" dirty="0"/>
              <a:t>2-</a:t>
            </a:r>
            <a:r>
              <a:rPr lang="zh-TW" altLang="en-US" dirty="0"/>
              <a:t>找出</a:t>
            </a:r>
            <a:r>
              <a:rPr lang="en-US" altLang="zh-TW" dirty="0"/>
              <a:t>row degree </a:t>
            </a:r>
            <a:r>
              <a:rPr lang="zh-TW" altLang="en-US" dirty="0"/>
              <a:t>最小的</a:t>
            </a:r>
            <a:endParaRPr lang="en-US" altLang="zh-TW" dirty="0"/>
          </a:p>
          <a:p>
            <a:r>
              <a:rPr lang="en-US" altLang="zh-TW" dirty="0"/>
              <a:t>3-</a:t>
            </a:r>
            <a:r>
              <a:rPr lang="zh-TW" altLang="en-US" dirty="0"/>
              <a:t>把</a:t>
            </a:r>
            <a:r>
              <a:rPr lang="en-US" altLang="zh-TW" dirty="0" err="1"/>
              <a:t>cn</a:t>
            </a:r>
            <a:r>
              <a:rPr lang="zh-TW" altLang="en-US" dirty="0"/>
              <a:t>底下的</a:t>
            </a:r>
            <a:r>
              <a:rPr lang="en-US" altLang="zh-TW" dirty="0" err="1"/>
              <a:t>vn</a:t>
            </a:r>
            <a:r>
              <a:rPr lang="en-US" altLang="zh-TW" dirty="0"/>
              <a:t> degree</a:t>
            </a:r>
          </a:p>
          <a:p>
            <a:r>
              <a:rPr lang="en-US" altLang="zh-TW" dirty="0"/>
              <a:t>3-</a:t>
            </a:r>
            <a:endParaRPr lang="zh-TW" altLang="en-US" dirty="0"/>
          </a:p>
        </p:txBody>
      </p:sp>
      <p:sp>
        <p:nvSpPr>
          <p:cNvPr id="4" name="頁首版面配置區 3">
            <a:extLst>
              <a:ext uri="{FF2B5EF4-FFF2-40B4-BE49-F238E27FC236}">
                <a16:creationId xmlns:a16="http://schemas.microsoft.com/office/drawing/2014/main" id="{4F8B7D95-F524-CD6F-A8CE-0733D8DE961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66973669-B02A-4FAA-1A38-05E26BF160D8}"/>
              </a:ext>
            </a:extLst>
          </p:cNvPr>
          <p:cNvSpPr>
            <a:spLocks noGrp="1"/>
          </p:cNvSpPr>
          <p:nvPr>
            <p:ph type="dt" idx="1"/>
          </p:nvPr>
        </p:nvSpPr>
        <p:spPr/>
        <p:txBody>
          <a:bodyPr/>
          <a:lstStyle/>
          <a:p>
            <a:fld id="{55C22DE4-5BF7-44DB-B94E-E7D15C4DAE96}" type="datetime1">
              <a:rPr lang="zh-TW" altLang="en-US" smtClean="0"/>
              <a:t>2025/6/12</a:t>
            </a:fld>
            <a:endParaRPr lang="zh-TW" altLang="en-US"/>
          </a:p>
        </p:txBody>
      </p:sp>
      <p:sp>
        <p:nvSpPr>
          <p:cNvPr id="6" name="投影片編號版面配置區 5">
            <a:extLst>
              <a:ext uri="{FF2B5EF4-FFF2-40B4-BE49-F238E27FC236}">
                <a16:creationId xmlns:a16="http://schemas.microsoft.com/office/drawing/2014/main" id="{FD528A98-EB6F-976D-D381-9A975E0EDFA3}"/>
              </a:ext>
            </a:extLst>
          </p:cNvPr>
          <p:cNvSpPr>
            <a:spLocks noGrp="1"/>
          </p:cNvSpPr>
          <p:nvPr>
            <p:ph type="sldNum" sz="quarter" idx="5"/>
          </p:nvPr>
        </p:nvSpPr>
        <p:spPr/>
        <p:txBody>
          <a:bodyPr/>
          <a:lstStyle/>
          <a:p>
            <a:fld id="{4C41286E-E444-449B-BB11-697766D4B856}" type="slidenum">
              <a:rPr lang="zh-TW" altLang="en-US" smtClean="0"/>
              <a:t>21</a:t>
            </a:fld>
            <a:endParaRPr lang="zh-TW" altLang="en-US"/>
          </a:p>
        </p:txBody>
      </p:sp>
    </p:spTree>
    <p:extLst>
      <p:ext uri="{BB962C8B-B14F-4D97-AF65-F5344CB8AC3E}">
        <p14:creationId xmlns:p14="http://schemas.microsoft.com/office/powerpoint/2010/main" val="702549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8CABDDAB-56BB-A86C-2AA6-D8F4410DDD12}"/>
              </a:ext>
            </a:extLst>
          </p:cNvPr>
          <p:cNvSpPr>
            <a:spLocks noGrp="1"/>
          </p:cNvSpPr>
          <p:nvPr>
            <p:ph type="sldNum" sz="quarter" idx="10"/>
          </p:nvPr>
        </p:nvSpPr>
        <p:spPr/>
        <p:txBody>
          <a:bodyPr/>
          <a:lstStyle>
            <a:lvl1pPr>
              <a:defRPr b="1"/>
            </a:lvl1pPr>
          </a:lstStyle>
          <a:p>
            <a:fld id="{280088F6-7C6C-4B38-8F53-C0D87CD1D86B}" type="slidenum">
              <a:rPr lang="zh-TW" altLang="en-US" smtClean="0"/>
              <a:pPr/>
              <a:t>‹#›</a:t>
            </a:fld>
            <a:endParaRPr lang="zh-TW" altLang="en-US" dirty="0"/>
          </a:p>
        </p:txBody>
      </p:sp>
      <p:sp>
        <p:nvSpPr>
          <p:cNvPr id="4" name="矩形 3">
            <a:extLst>
              <a:ext uri="{FF2B5EF4-FFF2-40B4-BE49-F238E27FC236}">
                <a16:creationId xmlns:a16="http://schemas.microsoft.com/office/drawing/2014/main" id="{FB4EA49C-EF20-C176-3CFB-6506316D1BC5}"/>
              </a:ext>
            </a:extLst>
          </p:cNvPr>
          <p:cNvSpPr/>
          <p:nvPr userDrawn="1"/>
        </p:nvSpPr>
        <p:spPr>
          <a:xfrm>
            <a:off x="0" y="0"/>
            <a:ext cx="1944304" cy="4158114"/>
          </a:xfrm>
          <a:prstGeom prst="rect">
            <a:avLst/>
          </a:prstGeom>
          <a:solidFill>
            <a:srgbClr val="6A9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305388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1C5A37C-8893-B01A-EA44-265ED767FBFE}"/>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
        <p:nvSpPr>
          <p:cNvPr id="4" name="矩形 3">
            <a:extLst>
              <a:ext uri="{FF2B5EF4-FFF2-40B4-BE49-F238E27FC236}">
                <a16:creationId xmlns:a16="http://schemas.microsoft.com/office/drawing/2014/main" id="{2A131FA7-B23D-C700-52DD-C399C9EB8F9A}"/>
              </a:ext>
            </a:extLst>
          </p:cNvPr>
          <p:cNvSpPr/>
          <p:nvPr userDrawn="1"/>
        </p:nvSpPr>
        <p:spPr>
          <a:xfrm>
            <a:off x="0" y="0"/>
            <a:ext cx="12192000" cy="552091"/>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dirty="0"/>
          </a:p>
        </p:txBody>
      </p:sp>
    </p:spTree>
    <p:extLst>
      <p:ext uri="{BB962C8B-B14F-4D97-AF65-F5344CB8AC3E}">
        <p14:creationId xmlns:p14="http://schemas.microsoft.com/office/powerpoint/2010/main" val="76049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CB2ED65-74EC-F2C3-F04B-CFE0A62FE2A0}"/>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3931850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群組 12">
            <a:extLst>
              <a:ext uri="{FF2B5EF4-FFF2-40B4-BE49-F238E27FC236}">
                <a16:creationId xmlns:a16="http://schemas.microsoft.com/office/drawing/2014/main" id="{87070E3C-E6BA-2A50-A7EE-D4F0F3C52CF2}"/>
              </a:ext>
            </a:extLst>
          </p:cNvPr>
          <p:cNvGrpSpPr/>
          <p:nvPr userDrawn="1"/>
        </p:nvGrpSpPr>
        <p:grpSpPr>
          <a:xfrm>
            <a:off x="-12000" y="6607834"/>
            <a:ext cx="12204000" cy="250166"/>
            <a:chOff x="-1" y="6314175"/>
            <a:chExt cx="12204000" cy="543826"/>
          </a:xfrm>
        </p:grpSpPr>
        <p:sp>
          <p:nvSpPr>
            <p:cNvPr id="10" name="矩形 9">
              <a:extLst>
                <a:ext uri="{FF2B5EF4-FFF2-40B4-BE49-F238E27FC236}">
                  <a16:creationId xmlns:a16="http://schemas.microsoft.com/office/drawing/2014/main" id="{798E0117-02FB-0297-3DCE-CD1FA3678D9C}"/>
                </a:ext>
              </a:extLst>
            </p:cNvPr>
            <p:cNvSpPr/>
            <p:nvPr userDrawn="1"/>
          </p:nvSpPr>
          <p:spPr>
            <a:xfrm>
              <a:off x="-1" y="6314175"/>
              <a:ext cx="4068000" cy="543826"/>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GiGi, Chou</a:t>
              </a:r>
            </a:p>
          </p:txBody>
        </p:sp>
        <p:sp>
          <p:nvSpPr>
            <p:cNvPr id="11" name="矩形 10">
              <a:extLst>
                <a:ext uri="{FF2B5EF4-FFF2-40B4-BE49-F238E27FC236}">
                  <a16:creationId xmlns:a16="http://schemas.microsoft.com/office/drawing/2014/main" id="{08014490-6A1D-C274-9BBF-E2EEAEE01BE9}"/>
                </a:ext>
              </a:extLst>
            </p:cNvPr>
            <p:cNvSpPr/>
            <p:nvPr userDrawn="1"/>
          </p:nvSpPr>
          <p:spPr>
            <a:xfrm>
              <a:off x="4067999" y="6314176"/>
              <a:ext cx="4068000" cy="543825"/>
            </a:xfrm>
            <a:prstGeom prst="rect">
              <a:avLst/>
            </a:prstGeom>
            <a:solidFill>
              <a:srgbClr val="67A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TNT_LAB , NYCU</a:t>
              </a:r>
            </a:p>
          </p:txBody>
        </p:sp>
        <p:sp>
          <p:nvSpPr>
            <p:cNvPr id="12" name="矩形 11">
              <a:extLst>
                <a:ext uri="{FF2B5EF4-FFF2-40B4-BE49-F238E27FC236}">
                  <a16:creationId xmlns:a16="http://schemas.microsoft.com/office/drawing/2014/main" id="{0C3F2D93-E160-B865-23D9-9B9D2D547794}"/>
                </a:ext>
              </a:extLst>
            </p:cNvPr>
            <p:cNvSpPr/>
            <p:nvPr userDrawn="1"/>
          </p:nvSpPr>
          <p:spPr>
            <a:xfrm>
              <a:off x="8135999" y="6314177"/>
              <a:ext cx="4068000" cy="543824"/>
            </a:xfrm>
            <a:prstGeom prst="rect">
              <a:avLst/>
            </a:prstGeom>
            <a:solidFill>
              <a:srgbClr val="90C6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June , 17</a:t>
              </a:r>
            </a:p>
          </p:txBody>
        </p:sp>
      </p:grpSp>
      <p:sp>
        <p:nvSpPr>
          <p:cNvPr id="19" name="投影片編號版面配置區 18">
            <a:extLst>
              <a:ext uri="{FF2B5EF4-FFF2-40B4-BE49-F238E27FC236}">
                <a16:creationId xmlns:a16="http://schemas.microsoft.com/office/drawing/2014/main" id="{76C9CEE2-18AB-D881-B75D-C23D696D46F6}"/>
              </a:ext>
            </a:extLst>
          </p:cNvPr>
          <p:cNvSpPr>
            <a:spLocks noGrp="1"/>
          </p:cNvSpPr>
          <p:nvPr>
            <p:ph type="sldNum" sz="quarter" idx="4"/>
          </p:nvPr>
        </p:nvSpPr>
        <p:spPr>
          <a:xfrm>
            <a:off x="9457267" y="6607834"/>
            <a:ext cx="2743200" cy="223380"/>
          </a:xfrm>
          <a:prstGeom prst="rect">
            <a:avLst/>
          </a:prstGeom>
        </p:spPr>
        <p:txBody>
          <a:bodyPr vert="horz" lIns="91440" tIns="45720" rIns="91440" bIns="45720" rtlCol="0" anchor="ctr"/>
          <a:lstStyle>
            <a:lvl1pPr algn="r">
              <a:defRPr sz="1800" b="1">
                <a:solidFill>
                  <a:schemeClr val="bg1"/>
                </a:solidFill>
                <a:latin typeface="Montserrat" panose="00000500000000000000" pitchFamily="2" charset="0"/>
              </a:defRPr>
            </a:lvl1p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4068103790"/>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3.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25.xml"/><Relationship Id="rId7" Type="http://schemas.openxmlformats.org/officeDocument/2006/relationships/image" Target="../media/image3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3.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41.png"/><Relationship Id="rId3" Type="http://schemas.openxmlformats.org/officeDocument/2006/relationships/tags" Target="../tags/tag28.xml"/><Relationship Id="rId7" Type="http://schemas.openxmlformats.org/officeDocument/2006/relationships/slideLayout" Target="../slideLayouts/slideLayout2.xml"/><Relationship Id="rId12" Type="http://schemas.openxmlformats.org/officeDocument/2006/relationships/image" Target="../media/image4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39.png"/><Relationship Id="rId5" Type="http://schemas.openxmlformats.org/officeDocument/2006/relationships/tags" Target="../tags/tag30.xml"/><Relationship Id="rId10" Type="http://schemas.openxmlformats.org/officeDocument/2006/relationships/image" Target="../media/image38.png"/><Relationship Id="rId4" Type="http://schemas.openxmlformats.org/officeDocument/2006/relationships/tags" Target="../tags/tag29.xml"/><Relationship Id="rId9" Type="http://schemas.openxmlformats.org/officeDocument/2006/relationships/image" Target="../media/image37.pn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4.xml"/><Relationship Id="rId7" Type="http://schemas.openxmlformats.org/officeDocument/2006/relationships/image" Target="../media/image3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2.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pn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tags" Target="../tags/tag37.xml"/><Relationship Id="rId16" Type="http://schemas.openxmlformats.org/officeDocument/2006/relationships/image" Target="../media/image43.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40.png"/><Relationship Id="rId5" Type="http://schemas.openxmlformats.org/officeDocument/2006/relationships/tags" Target="../tags/tag40.xml"/><Relationship Id="rId15" Type="http://schemas.openxmlformats.org/officeDocument/2006/relationships/image" Target="../media/image53.png"/><Relationship Id="rId10" Type="http://schemas.openxmlformats.org/officeDocument/2006/relationships/image" Target="../media/image49.png"/><Relationship Id="rId4" Type="http://schemas.openxmlformats.org/officeDocument/2006/relationships/tags" Target="../tags/tag39.xml"/><Relationship Id="rId9" Type="http://schemas.openxmlformats.org/officeDocument/2006/relationships/notesSlide" Target="../notesSlides/notesSlide11.xml"/><Relationship Id="rId1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62.png"/><Relationship Id="rId3" Type="http://schemas.openxmlformats.org/officeDocument/2006/relationships/tags" Target="../tags/tag47.xml"/><Relationship Id="rId7" Type="http://schemas.openxmlformats.org/officeDocument/2006/relationships/slideLayout" Target="../slideLayouts/slideLayout2.xml"/><Relationship Id="rId12" Type="http://schemas.openxmlformats.org/officeDocument/2006/relationships/image" Target="../media/image61.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60.png"/><Relationship Id="rId5" Type="http://schemas.openxmlformats.org/officeDocument/2006/relationships/tags" Target="../tags/tag49.xml"/><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tags" Target="../tags/tag48.xml"/><Relationship Id="rId9" Type="http://schemas.openxmlformats.org/officeDocument/2006/relationships/image" Target="../media/image58.png"/><Relationship Id="rId14"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67.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58.xml"/><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16.xml"/><Relationship Id="rId11" Type="http://schemas.openxmlformats.org/officeDocument/2006/relationships/image" Target="../media/image61.png"/><Relationship Id="rId5" Type="http://schemas.openxmlformats.org/officeDocument/2006/relationships/slideLayout" Target="../slideLayouts/slideLayout2.xml"/><Relationship Id="rId10" Type="http://schemas.openxmlformats.org/officeDocument/2006/relationships/image" Target="../media/image74.png"/><Relationship Id="rId4" Type="http://schemas.openxmlformats.org/officeDocument/2006/relationships/tags" Target="../tags/tag59.xml"/><Relationship Id="rId9"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60.xml"/><Relationship Id="rId6" Type="http://schemas.openxmlformats.org/officeDocument/2006/relationships/image" Target="../media/image20.png"/><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66.xml"/><Relationship Id="rId7" Type="http://schemas.openxmlformats.org/officeDocument/2006/relationships/image" Target="../media/image59.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20.xml"/><Relationship Id="rId11" Type="http://schemas.openxmlformats.org/officeDocument/2006/relationships/image" Target="../media/image62.png"/><Relationship Id="rId5" Type="http://schemas.openxmlformats.org/officeDocument/2006/relationships/slideLayout" Target="../slideLayouts/slideLayout2.xml"/><Relationship Id="rId10" Type="http://schemas.openxmlformats.org/officeDocument/2006/relationships/image" Target="../media/image81.png"/><Relationship Id="rId4" Type="http://schemas.openxmlformats.org/officeDocument/2006/relationships/tags" Target="../tags/tag67.xml"/><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20.png"/><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87.png"/><Relationship Id="rId18" Type="http://schemas.openxmlformats.org/officeDocument/2006/relationships/image" Target="../media/image64.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59.png"/><Relationship Id="rId17" Type="http://schemas.openxmlformats.org/officeDocument/2006/relationships/image" Target="../media/image63.png"/><Relationship Id="rId2" Type="http://schemas.openxmlformats.org/officeDocument/2006/relationships/tags" Target="../tags/tag72.xml"/><Relationship Id="rId16" Type="http://schemas.openxmlformats.org/officeDocument/2006/relationships/image" Target="../media/image89.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86.png"/><Relationship Id="rId5" Type="http://schemas.openxmlformats.org/officeDocument/2006/relationships/tags" Target="../tags/tag75.xml"/><Relationship Id="rId15" Type="http://schemas.openxmlformats.org/officeDocument/2006/relationships/image" Target="../media/image88.png"/><Relationship Id="rId10" Type="http://schemas.openxmlformats.org/officeDocument/2006/relationships/notesSlide" Target="../notesSlides/notesSlide23.xml"/><Relationship Id="rId19" Type="http://schemas.openxmlformats.org/officeDocument/2006/relationships/image" Target="../media/image90.png"/><Relationship Id="rId4" Type="http://schemas.openxmlformats.org/officeDocument/2006/relationships/tags" Target="../tags/tag74.xml"/><Relationship Id="rId9" Type="http://schemas.openxmlformats.org/officeDocument/2006/relationships/slideLayout" Target="../slideLayouts/slideLayout2.xml"/><Relationship Id="rId1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8.png"/><Relationship Id="rId3" Type="http://schemas.openxmlformats.org/officeDocument/2006/relationships/tags" Target="../tags/tag85.xml"/><Relationship Id="rId7" Type="http://schemas.openxmlformats.org/officeDocument/2006/relationships/notesSlide" Target="../notesSlides/notesSlide26.xml"/><Relationship Id="rId12" Type="http://schemas.openxmlformats.org/officeDocument/2006/relationships/image" Target="../media/image97.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2.xml"/><Relationship Id="rId11" Type="http://schemas.openxmlformats.org/officeDocument/2006/relationships/image" Target="../media/image64.png"/><Relationship Id="rId5" Type="http://schemas.openxmlformats.org/officeDocument/2006/relationships/tags" Target="../tags/tag87.xml"/><Relationship Id="rId10" Type="http://schemas.openxmlformats.org/officeDocument/2006/relationships/image" Target="../media/image59.png"/><Relationship Id="rId4" Type="http://schemas.openxmlformats.org/officeDocument/2006/relationships/tags" Target="../tags/tag86.xml"/><Relationship Id="rId9"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27.xml"/><Relationship Id="rId13" Type="http://schemas.openxmlformats.org/officeDocument/2006/relationships/image" Target="../media/image61.png"/><Relationship Id="rId3" Type="http://schemas.openxmlformats.org/officeDocument/2006/relationships/tags" Target="../tags/tag90.xml"/><Relationship Id="rId7" Type="http://schemas.openxmlformats.org/officeDocument/2006/relationships/slideLayout" Target="../slideLayouts/slideLayout2.xml"/><Relationship Id="rId12" Type="http://schemas.openxmlformats.org/officeDocument/2006/relationships/image" Target="../media/image97.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59.png"/><Relationship Id="rId5" Type="http://schemas.openxmlformats.org/officeDocument/2006/relationships/tags" Target="../tags/tag92.xml"/><Relationship Id="rId15" Type="http://schemas.openxmlformats.org/officeDocument/2006/relationships/image" Target="../media/image102.png"/><Relationship Id="rId10" Type="http://schemas.openxmlformats.org/officeDocument/2006/relationships/image" Target="../media/image100.png"/><Relationship Id="rId4" Type="http://schemas.openxmlformats.org/officeDocument/2006/relationships/tags" Target="../tags/tag91.xml"/><Relationship Id="rId9" Type="http://schemas.openxmlformats.org/officeDocument/2006/relationships/image" Target="../media/image99.png"/><Relationship Id="rId1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9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95.xml"/><Relationship Id="rId6" Type="http://schemas.openxmlformats.org/officeDocument/2006/relationships/image" Target="../media/image106.png"/><Relationship Id="rId5" Type="http://schemas.openxmlformats.org/officeDocument/2006/relationships/image" Target="../media/image68.pn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51.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08.png"/><Relationship Id="rId18" Type="http://schemas.openxmlformats.org/officeDocument/2006/relationships/image" Target="../media/image110.png"/><Relationship Id="rId3" Type="http://schemas.openxmlformats.org/officeDocument/2006/relationships/tags" Target="../tags/tag100.xml"/><Relationship Id="rId21" Type="http://schemas.openxmlformats.org/officeDocument/2006/relationships/image" Target="../media/image101.png"/><Relationship Id="rId7" Type="http://schemas.openxmlformats.org/officeDocument/2006/relationships/tags" Target="../tags/tag104.xml"/><Relationship Id="rId12" Type="http://schemas.openxmlformats.org/officeDocument/2006/relationships/notesSlide" Target="../notesSlides/notesSlide31.xml"/><Relationship Id="rId17" Type="http://schemas.openxmlformats.org/officeDocument/2006/relationships/image" Target="../media/image109.png"/><Relationship Id="rId2" Type="http://schemas.openxmlformats.org/officeDocument/2006/relationships/tags" Target="../tags/tag99.xml"/><Relationship Id="rId16" Type="http://schemas.openxmlformats.org/officeDocument/2006/relationships/image" Target="../media/image64.png"/><Relationship Id="rId20" Type="http://schemas.openxmlformats.org/officeDocument/2006/relationships/image" Target="../media/image61.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slideLayout" Target="../slideLayouts/slideLayout2.xml"/><Relationship Id="rId5" Type="http://schemas.openxmlformats.org/officeDocument/2006/relationships/tags" Target="../tags/tag102.xml"/><Relationship Id="rId15" Type="http://schemas.openxmlformats.org/officeDocument/2006/relationships/image" Target="../media/image63.png"/><Relationship Id="rId23" Type="http://schemas.openxmlformats.org/officeDocument/2006/relationships/image" Target="../media/image89.png"/><Relationship Id="rId10" Type="http://schemas.openxmlformats.org/officeDocument/2006/relationships/tags" Target="../tags/tag107.xml"/><Relationship Id="rId19" Type="http://schemas.openxmlformats.org/officeDocument/2006/relationships/image" Target="../media/image111.png"/><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image" Target="../media/image59.png"/><Relationship Id="rId22"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0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0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2.xml"/><Relationship Id="rId11" Type="http://schemas.openxmlformats.org/officeDocument/2006/relationships/image" Target="../media/image8.png"/><Relationship Id="rId5" Type="http://schemas.openxmlformats.org/officeDocument/2006/relationships/tags" Target="../tags/tag9.xml"/><Relationship Id="rId10" Type="http://schemas.openxmlformats.org/officeDocument/2006/relationships/image" Target="../media/image7.png"/><Relationship Id="rId4" Type="http://schemas.openxmlformats.org/officeDocument/2006/relationships/tags" Target="../tags/tag8.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2.xml"/><Relationship Id="rId7" Type="http://schemas.openxmlformats.org/officeDocument/2006/relationships/image" Target="../media/image1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slideLayout" Target="../slideLayouts/slideLayout2.xml"/><Relationship Id="rId10" Type="http://schemas.openxmlformats.org/officeDocument/2006/relationships/image" Target="../media/image14.png"/><Relationship Id="rId4" Type="http://schemas.openxmlformats.org/officeDocument/2006/relationships/tags" Target="../tags/tag13.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270E87D-1E34-90D2-06D4-6CC3C5CE5628}"/>
              </a:ext>
            </a:extLst>
          </p:cNvPr>
          <p:cNvSpPr>
            <a:spLocks noGrp="1"/>
          </p:cNvSpPr>
          <p:nvPr>
            <p:ph type="sldNum" sz="quarter" idx="10"/>
          </p:nvPr>
        </p:nvSpPr>
        <p:spPr/>
        <p:txBody>
          <a:bodyPr/>
          <a:lstStyle/>
          <a:p>
            <a:fld id="{280088F6-7C6C-4B38-8F53-C0D87CD1D86B}" type="slidenum">
              <a:rPr lang="zh-TW" altLang="en-US" smtClean="0"/>
              <a:pPr/>
              <a:t>1</a:t>
            </a:fld>
            <a:endParaRPr lang="zh-TW" altLang="en-US" dirty="0"/>
          </a:p>
        </p:txBody>
      </p:sp>
      <p:sp>
        <p:nvSpPr>
          <p:cNvPr id="6" name="文字方塊 5">
            <a:extLst>
              <a:ext uri="{FF2B5EF4-FFF2-40B4-BE49-F238E27FC236}">
                <a16:creationId xmlns:a16="http://schemas.microsoft.com/office/drawing/2014/main" id="{51063B26-38CA-BF25-A02A-CA11107D58EA}"/>
              </a:ext>
            </a:extLst>
          </p:cNvPr>
          <p:cNvSpPr txBox="1"/>
          <p:nvPr/>
        </p:nvSpPr>
        <p:spPr>
          <a:xfrm>
            <a:off x="2999072" y="1659521"/>
            <a:ext cx="8394352" cy="1754326"/>
          </a:xfrm>
          <a:prstGeom prst="rect">
            <a:avLst/>
          </a:prstGeom>
          <a:noFill/>
        </p:spPr>
        <p:txBody>
          <a:bodyPr wrap="square">
            <a:spAutoFit/>
          </a:bodyPr>
          <a:lstStyle/>
          <a:p>
            <a:r>
              <a:rPr kumimoji="0" lang="en-US" altLang="zh-TW" sz="3600" b="1" i="0" u="none" strike="noStrike" kern="0" cap="none" spc="0" normalizeH="0" baseline="0" noProof="0" dirty="0">
                <a:ln>
                  <a:noFill/>
                </a:ln>
                <a:solidFill>
                  <a:srgbClr val="000000"/>
                </a:solidFill>
                <a:effectLst/>
                <a:uLnTx/>
                <a:uFillTx/>
                <a:latin typeface="Montserrat"/>
                <a:sym typeface="Montserrat"/>
              </a:rPr>
              <a:t>Design of Free-Ride Linear Block Codes: Puncturing Pattern Optimization and Graph Structure</a:t>
            </a:r>
            <a:endParaRPr lang="zh-TW" altLang="en-US" sz="2400" dirty="0"/>
          </a:p>
        </p:txBody>
      </p:sp>
      <p:sp>
        <p:nvSpPr>
          <p:cNvPr id="11" name="Google Shape;186;p30">
            <a:extLst>
              <a:ext uri="{FF2B5EF4-FFF2-40B4-BE49-F238E27FC236}">
                <a16:creationId xmlns:a16="http://schemas.microsoft.com/office/drawing/2014/main" id="{042ABD40-C29A-F9EA-2A5C-4250D930E4C4}"/>
              </a:ext>
            </a:extLst>
          </p:cNvPr>
          <p:cNvSpPr txBox="1">
            <a:spLocks/>
          </p:cNvSpPr>
          <p:nvPr/>
        </p:nvSpPr>
        <p:spPr>
          <a:xfrm>
            <a:off x="3640916" y="3908570"/>
            <a:ext cx="4414893" cy="773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Advisor: Prof. Jiun Hung Yu</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 Prof. </a:t>
            </a:r>
            <a:r>
              <a:rPr kumimoji="0" lang="en-US" altLang="zh-TW" sz="1800" b="0" i="0" u="none" strike="noStrike" kern="0" cap="none" spc="0" normalizeH="0" baseline="0" noProof="0" dirty="0" err="1">
                <a:ln>
                  <a:noFill/>
                </a:ln>
                <a:solidFill>
                  <a:srgbClr val="000000"/>
                </a:solidFill>
                <a:effectLst/>
                <a:uLnTx/>
                <a:uFillTx/>
                <a:latin typeface="Montserrat"/>
                <a:sym typeface="Montserrat"/>
              </a:rPr>
              <a:t>Tofar</a:t>
            </a:r>
            <a:r>
              <a:rPr kumimoji="0" lang="en-US" altLang="zh-TW" sz="1800" b="0" i="0" u="none" strike="noStrike" kern="0" cap="none" spc="0" normalizeH="0" baseline="0" noProof="0" dirty="0">
                <a:ln>
                  <a:noFill/>
                </a:ln>
                <a:solidFill>
                  <a:srgbClr val="000000"/>
                </a:solidFill>
                <a:effectLst/>
                <a:uLnTx/>
                <a:uFillTx/>
                <a:latin typeface="Montserrat"/>
                <a:sym typeface="Montserrat"/>
              </a:rPr>
              <a:t> Chih-Yuan Chang</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endParaRPr kumimoji="0" lang="en-US" sz="1800" b="0" i="0" u="none" strike="noStrike" kern="0" cap="none" spc="0" normalizeH="0" baseline="0" noProof="0" dirty="0">
              <a:ln>
                <a:noFill/>
              </a:ln>
              <a:solidFill>
                <a:srgbClr val="000000"/>
              </a:solidFill>
              <a:effectLst/>
              <a:uLnTx/>
              <a:uFillTx/>
              <a:latin typeface="Montserrat"/>
              <a:sym typeface="Montserrat"/>
            </a:endParaRPr>
          </a:p>
        </p:txBody>
      </p:sp>
      <p:sp>
        <p:nvSpPr>
          <p:cNvPr id="12" name="Google Shape;186;p30">
            <a:extLst>
              <a:ext uri="{FF2B5EF4-FFF2-40B4-BE49-F238E27FC236}">
                <a16:creationId xmlns:a16="http://schemas.microsoft.com/office/drawing/2014/main" id="{25C6917E-D026-65F6-5671-E519DA306CDF}"/>
              </a:ext>
            </a:extLst>
          </p:cNvPr>
          <p:cNvSpPr txBox="1">
            <a:spLocks/>
          </p:cNvSpPr>
          <p:nvPr/>
        </p:nvSpPr>
        <p:spPr>
          <a:xfrm>
            <a:off x="4938699" y="3429000"/>
            <a:ext cx="1507389" cy="476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GiGi Chou</a:t>
            </a:r>
          </a:p>
        </p:txBody>
      </p:sp>
      <p:sp>
        <p:nvSpPr>
          <p:cNvPr id="13" name="文字方塊 12">
            <a:extLst>
              <a:ext uri="{FF2B5EF4-FFF2-40B4-BE49-F238E27FC236}">
                <a16:creationId xmlns:a16="http://schemas.microsoft.com/office/drawing/2014/main" id="{93E0177A-4B5F-72E4-EF4D-07152101B722}"/>
              </a:ext>
            </a:extLst>
          </p:cNvPr>
          <p:cNvSpPr txBox="1"/>
          <p:nvPr/>
        </p:nvSpPr>
        <p:spPr>
          <a:xfrm>
            <a:off x="3394464" y="4673449"/>
            <a:ext cx="6471912" cy="830997"/>
          </a:xfrm>
          <a:prstGeom prst="rect">
            <a:avLst/>
          </a:prstGeom>
          <a:noFill/>
        </p:spPr>
        <p:txBody>
          <a:bodyPr wrap="square">
            <a:spAutoFit/>
          </a:bodyPr>
          <a:lstStyle/>
          <a:p>
            <a:pPr>
              <a:buClr>
                <a:srgbClr val="000000"/>
              </a:buClr>
              <a:buFont typeface="Arial"/>
              <a:buNone/>
            </a:pPr>
            <a:r>
              <a:rPr lang="zh-TW" altLang="en-US" sz="1600" kern="0" dirty="0">
                <a:solidFill>
                  <a:srgbClr val="000000"/>
                </a:solidFill>
                <a:latin typeface="Montserrat"/>
                <a:cs typeface="Arial"/>
                <a:sym typeface="Montserrat"/>
              </a:rPr>
              <a:t>Transmission and Networking Technologies Laboratory,</a:t>
            </a:r>
          </a:p>
          <a:p>
            <a:pPr>
              <a:buClr>
                <a:srgbClr val="000000"/>
              </a:buClr>
              <a:buFont typeface="Arial"/>
              <a:buNone/>
            </a:pPr>
            <a:r>
              <a:rPr lang="zh-TW" altLang="en-US" sz="1600" kern="0" dirty="0">
                <a:solidFill>
                  <a:srgbClr val="000000"/>
                </a:solidFill>
                <a:latin typeface="Montserrat"/>
                <a:cs typeface="Arial"/>
                <a:sym typeface="Montserrat"/>
              </a:rPr>
              <a:t>Institute of Communications Engineering</a:t>
            </a:r>
          </a:p>
          <a:p>
            <a:pPr>
              <a:buClr>
                <a:srgbClr val="000000"/>
              </a:buClr>
              <a:buFont typeface="Arial"/>
              <a:buNone/>
            </a:pPr>
            <a:r>
              <a:rPr lang="zh-TW" altLang="en-US" sz="1600" kern="0" dirty="0">
                <a:solidFill>
                  <a:srgbClr val="000000"/>
                </a:solidFill>
                <a:latin typeface="Montserrat"/>
                <a:cs typeface="Arial"/>
                <a:sym typeface="Montserrat"/>
              </a:rPr>
              <a:t>National Chiao Tung University, Hsinchu, Taiwan</a:t>
            </a:r>
          </a:p>
        </p:txBody>
      </p:sp>
      <p:cxnSp>
        <p:nvCxnSpPr>
          <p:cNvPr id="14" name="直線接點 13">
            <a:extLst>
              <a:ext uri="{FF2B5EF4-FFF2-40B4-BE49-F238E27FC236}">
                <a16:creationId xmlns:a16="http://schemas.microsoft.com/office/drawing/2014/main" id="{C7B9BA59-B067-0E81-E75C-5E813ACADEC7}"/>
              </a:ext>
            </a:extLst>
          </p:cNvPr>
          <p:cNvCxnSpPr>
            <a:cxnSpLocks/>
          </p:cNvCxnSpPr>
          <p:nvPr/>
        </p:nvCxnSpPr>
        <p:spPr>
          <a:xfrm>
            <a:off x="3394464" y="5504446"/>
            <a:ext cx="5641443" cy="0"/>
          </a:xfrm>
          <a:prstGeom prst="line">
            <a:avLst/>
          </a:prstGeom>
          <a:noFill/>
          <a:ln w="19050" cap="flat" cmpd="sng" algn="ctr">
            <a:solidFill>
              <a:srgbClr val="4A8CFF">
                <a:lumMod val="40000"/>
                <a:lumOff val="60000"/>
              </a:srgbClr>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590094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E8DE5DC-D197-D0BA-B095-E87B27042408}"/>
              </a:ext>
            </a:extLst>
          </p:cNvPr>
          <p:cNvSpPr>
            <a:spLocks noGrp="1"/>
          </p:cNvSpPr>
          <p:nvPr>
            <p:ph type="sldNum" sz="quarter" idx="10"/>
          </p:nvPr>
        </p:nvSpPr>
        <p:spPr/>
        <p:txBody>
          <a:bodyPr/>
          <a:lstStyle/>
          <a:p>
            <a:fld id="{280088F6-7C6C-4B38-8F53-C0D87CD1D86B}" type="slidenum">
              <a:rPr lang="zh-TW" altLang="en-US" smtClean="0"/>
              <a:pPr/>
              <a:t>10</a:t>
            </a:fld>
            <a:endParaRPr lang="zh-TW" altLang="en-US" dirty="0"/>
          </a:p>
        </p:txBody>
      </p:sp>
      <p:sp>
        <p:nvSpPr>
          <p:cNvPr id="5" name="文字方塊 4">
            <a:extLst>
              <a:ext uri="{FF2B5EF4-FFF2-40B4-BE49-F238E27FC236}">
                <a16:creationId xmlns:a16="http://schemas.microsoft.com/office/drawing/2014/main" id="{791988A5-1C47-D0EF-2200-6DE2CFA12BC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Code Information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491B3F49-693C-6A28-1197-92989944DB75}"/>
              </a:ext>
            </a:extLst>
          </p:cNvPr>
          <p:cNvGraphicFramePr>
            <a:graphicFrameLocks noGrp="1"/>
          </p:cNvGraphicFramePr>
          <p:nvPr>
            <p:extLst>
              <p:ext uri="{D42A27DB-BD31-4B8C-83A1-F6EECF244321}">
                <p14:modId xmlns:p14="http://schemas.microsoft.com/office/powerpoint/2010/main" val="1770068769"/>
              </p:ext>
            </p:extLst>
          </p:nvPr>
        </p:nvGraphicFramePr>
        <p:xfrm>
          <a:off x="585354" y="2239702"/>
          <a:ext cx="11021292" cy="1854200"/>
        </p:xfrm>
        <a:graphic>
          <a:graphicData uri="http://schemas.openxmlformats.org/drawingml/2006/table">
            <a:tbl>
              <a:tblPr firstRow="1" bandRow="1">
                <a:tableStyleId>{5C22544A-7EE6-4342-B048-85BDC9FD1C3A}</a:tableStyleId>
              </a:tblPr>
              <a:tblGrid>
                <a:gridCol w="1323110">
                  <a:extLst>
                    <a:ext uri="{9D8B030D-6E8A-4147-A177-3AD203B41FA5}">
                      <a16:colId xmlns:a16="http://schemas.microsoft.com/office/drawing/2014/main" val="2717752112"/>
                    </a:ext>
                  </a:extLst>
                </a:gridCol>
                <a:gridCol w="1754578">
                  <a:extLst>
                    <a:ext uri="{9D8B030D-6E8A-4147-A177-3AD203B41FA5}">
                      <a16:colId xmlns:a16="http://schemas.microsoft.com/office/drawing/2014/main" val="3360834539"/>
                    </a:ext>
                  </a:extLst>
                </a:gridCol>
                <a:gridCol w="1746004">
                  <a:extLst>
                    <a:ext uri="{9D8B030D-6E8A-4147-A177-3AD203B41FA5}">
                      <a16:colId xmlns:a16="http://schemas.microsoft.com/office/drawing/2014/main" val="2330468792"/>
                    </a:ext>
                  </a:extLst>
                </a:gridCol>
                <a:gridCol w="1331684">
                  <a:extLst>
                    <a:ext uri="{9D8B030D-6E8A-4147-A177-3AD203B41FA5}">
                      <a16:colId xmlns:a16="http://schemas.microsoft.com/office/drawing/2014/main" val="3022804255"/>
                    </a:ext>
                  </a:extLst>
                </a:gridCol>
                <a:gridCol w="1538844">
                  <a:extLst>
                    <a:ext uri="{9D8B030D-6E8A-4147-A177-3AD203B41FA5}">
                      <a16:colId xmlns:a16="http://schemas.microsoft.com/office/drawing/2014/main" val="2672706394"/>
                    </a:ext>
                  </a:extLst>
                </a:gridCol>
                <a:gridCol w="1538844">
                  <a:extLst>
                    <a:ext uri="{9D8B030D-6E8A-4147-A177-3AD203B41FA5}">
                      <a16:colId xmlns:a16="http://schemas.microsoft.com/office/drawing/2014/main" val="3024104555"/>
                    </a:ext>
                  </a:extLst>
                </a:gridCol>
                <a:gridCol w="1788228">
                  <a:extLst>
                    <a:ext uri="{9D8B030D-6E8A-4147-A177-3AD203B41FA5}">
                      <a16:colId xmlns:a16="http://schemas.microsoft.com/office/drawing/2014/main" val="825172517"/>
                    </a:ext>
                  </a:extLst>
                </a:gridCol>
              </a:tblGrid>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Codeword Length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 Information Length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 Rate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Col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Row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Girth</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869100713"/>
                  </a:ext>
                </a:extLst>
              </a:tr>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PEG-P1</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1008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504</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3</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8</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476591384"/>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LDPC-E1</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10</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12925968"/>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LDPC-E2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96</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48</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3</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18886713"/>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BCH-E3</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0.47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7663188"/>
                  </a:ext>
                </a:extLst>
              </a:tr>
            </a:tbl>
          </a:graphicData>
        </a:graphic>
      </p:graphicFrame>
    </p:spTree>
    <p:extLst>
      <p:ext uri="{BB962C8B-B14F-4D97-AF65-F5344CB8AC3E}">
        <p14:creationId xmlns:p14="http://schemas.microsoft.com/office/powerpoint/2010/main" val="22059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F65E31-D8B9-1B06-5328-47FED1F40290}"/>
              </a:ext>
            </a:extLst>
          </p:cNvPr>
          <p:cNvSpPr>
            <a:spLocks noGrp="1"/>
          </p:cNvSpPr>
          <p:nvPr>
            <p:ph type="sldNum" sz="quarter" idx="10"/>
          </p:nvPr>
        </p:nvSpPr>
        <p:spPr/>
        <p:txBody>
          <a:bodyPr/>
          <a:lstStyle/>
          <a:p>
            <a:fld id="{280088F6-7C6C-4B38-8F53-C0D87CD1D86B}" type="slidenum">
              <a:rPr lang="zh-TW" altLang="en-US" smtClean="0"/>
              <a:pPr/>
              <a:t>11</a:t>
            </a:fld>
            <a:endParaRPr lang="zh-TW" altLang="en-US" dirty="0"/>
          </a:p>
        </p:txBody>
      </p:sp>
      <p:sp>
        <p:nvSpPr>
          <p:cNvPr id="3" name="文字方塊 2">
            <a:extLst>
              <a:ext uri="{FF2B5EF4-FFF2-40B4-BE49-F238E27FC236}">
                <a16:creationId xmlns:a16="http://schemas.microsoft.com/office/drawing/2014/main" id="{81833939-FC0F-6A19-A400-3A3A59A5572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一張含有 文字, 行, 繪圖, 圖表 的圖片&#10;&#10;AI 產生的內容可能不正確。">
            <a:extLst>
              <a:ext uri="{FF2B5EF4-FFF2-40B4-BE49-F238E27FC236}">
                <a16:creationId xmlns:a16="http://schemas.microsoft.com/office/drawing/2014/main" id="{D90C16A5-0C4F-69E0-0FBE-CA5A7C263A12}"/>
              </a:ext>
            </a:extLst>
          </p:cNvPr>
          <p:cNvPicPr>
            <a:picLocks noChangeAspect="1"/>
          </p:cNvPicPr>
          <p:nvPr/>
        </p:nvPicPr>
        <p:blipFill>
          <a:blip r:embed="rId3">
            <a:extLst>
              <a:ext uri="{28A0092B-C50C-407E-A947-70E740481C1C}">
                <a14:useLocalDpi xmlns:a14="http://schemas.microsoft.com/office/drawing/2010/main" val="0"/>
              </a:ext>
            </a:extLst>
          </a:blip>
          <a:srcRect l="3990" t="3123" r="6472" b="2230"/>
          <a:stretch/>
        </p:blipFill>
        <p:spPr>
          <a:xfrm>
            <a:off x="6234049" y="1567873"/>
            <a:ext cx="5049698" cy="4017600"/>
          </a:xfrm>
          <a:prstGeom prst="rect">
            <a:avLst/>
          </a:prstGeom>
        </p:spPr>
      </p:pic>
      <p:pic>
        <p:nvPicPr>
          <p:cNvPr id="7" name="圖片 6" descr="一張含有 文字, 行, 繪圖, 圖表 的圖片&#10;&#10;AI 產生的內容可能不正確。">
            <a:extLst>
              <a:ext uri="{FF2B5EF4-FFF2-40B4-BE49-F238E27FC236}">
                <a16:creationId xmlns:a16="http://schemas.microsoft.com/office/drawing/2014/main" id="{77BF6DC9-BF7B-3791-1DBB-6908C908B684}"/>
              </a:ext>
            </a:extLst>
          </p:cNvPr>
          <p:cNvPicPr>
            <a:picLocks noChangeAspect="1"/>
          </p:cNvPicPr>
          <p:nvPr/>
        </p:nvPicPr>
        <p:blipFill>
          <a:blip r:embed="rId4">
            <a:extLst>
              <a:ext uri="{28A0092B-C50C-407E-A947-70E740481C1C}">
                <a14:useLocalDpi xmlns:a14="http://schemas.microsoft.com/office/drawing/2010/main" val="0"/>
              </a:ext>
            </a:extLst>
          </a:blip>
          <a:srcRect l="3598" t="3727" r="7647" b="1486"/>
          <a:stretch/>
        </p:blipFill>
        <p:spPr>
          <a:xfrm>
            <a:off x="977277" y="1567873"/>
            <a:ext cx="4980676" cy="4017818"/>
          </a:xfrm>
          <a:prstGeom prst="rect">
            <a:avLst/>
          </a:prstGeom>
        </p:spPr>
      </p:pic>
      <p:pic>
        <p:nvPicPr>
          <p:cNvPr id="10" name="圖片 9"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54216E1F-B4A7-7AA4-431C-51E52C46532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24783" y="925374"/>
            <a:ext cx="1421156" cy="425011"/>
          </a:xfrm>
          <a:prstGeom prst="rect">
            <a:avLst/>
          </a:prstGeom>
        </p:spPr>
      </p:pic>
    </p:spTree>
    <p:extLst>
      <p:ext uri="{BB962C8B-B14F-4D97-AF65-F5344CB8AC3E}">
        <p14:creationId xmlns:p14="http://schemas.microsoft.com/office/powerpoint/2010/main" val="105101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E5625-59B9-6978-2D56-0D2D8827497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39DD179-338E-5BF6-58FF-8DE5BB95754E}"/>
              </a:ext>
            </a:extLst>
          </p:cNvPr>
          <p:cNvSpPr>
            <a:spLocks noGrp="1"/>
          </p:cNvSpPr>
          <p:nvPr>
            <p:ph type="sldNum" sz="quarter" idx="10"/>
          </p:nvPr>
        </p:nvSpPr>
        <p:spPr/>
        <p:txBody>
          <a:bodyPr/>
          <a:lstStyle/>
          <a:p>
            <a:fld id="{280088F6-7C6C-4B38-8F53-C0D87CD1D86B}" type="slidenum">
              <a:rPr lang="zh-TW" altLang="en-US" smtClean="0"/>
              <a:pPr/>
              <a:t>12</a:t>
            </a:fld>
            <a:endParaRPr lang="zh-TW" altLang="en-US" dirty="0"/>
          </a:p>
        </p:txBody>
      </p:sp>
      <p:sp>
        <p:nvSpPr>
          <p:cNvPr id="3" name="文字方塊 2">
            <a:extLst>
              <a:ext uri="{FF2B5EF4-FFF2-40B4-BE49-F238E27FC236}">
                <a16:creationId xmlns:a16="http://schemas.microsoft.com/office/drawing/2014/main" id="{9B428A18-D1EE-9C90-D153-07EA1480AEC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Pros &amp; Cons</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6" name="圖片 15" descr="\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title="IguanaTex Bitmap Display">
            <a:extLst>
              <a:ext uri="{FF2B5EF4-FFF2-40B4-BE49-F238E27FC236}">
                <a16:creationId xmlns:a16="http://schemas.microsoft.com/office/drawing/2014/main" id="{72E5862B-50D3-8952-0E06-B5CD36C73F3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40413" y="1308325"/>
            <a:ext cx="7515418" cy="3390173"/>
          </a:xfrm>
          <a:prstGeom prst="rect">
            <a:avLst/>
          </a:prstGeom>
        </p:spPr>
      </p:pic>
    </p:spTree>
    <p:extLst>
      <p:ext uri="{BB962C8B-B14F-4D97-AF65-F5344CB8AC3E}">
        <p14:creationId xmlns:p14="http://schemas.microsoft.com/office/powerpoint/2010/main" val="2102342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F4983-E483-BCBA-BF5A-EF0703C25F5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E09522B-5AB8-C94F-FDB7-B411660C4F2B}"/>
              </a:ext>
            </a:extLst>
          </p:cNvPr>
          <p:cNvSpPr>
            <a:spLocks noGrp="1"/>
          </p:cNvSpPr>
          <p:nvPr>
            <p:ph type="sldNum" sz="quarter" idx="10"/>
          </p:nvPr>
        </p:nvSpPr>
        <p:spPr/>
        <p:txBody>
          <a:bodyPr/>
          <a:lstStyle/>
          <a:p>
            <a:fld id="{280088F6-7C6C-4B38-8F53-C0D87CD1D86B}" type="slidenum">
              <a:rPr lang="zh-TW" altLang="en-US" smtClean="0"/>
              <a:pPr/>
              <a:t>13</a:t>
            </a:fld>
            <a:endParaRPr lang="zh-TW" altLang="en-US" dirty="0"/>
          </a:p>
        </p:txBody>
      </p:sp>
      <p:sp>
        <p:nvSpPr>
          <p:cNvPr id="4" name="文字方塊 3">
            <a:extLst>
              <a:ext uri="{FF2B5EF4-FFF2-40B4-BE49-F238E27FC236}">
                <a16:creationId xmlns:a16="http://schemas.microsoft.com/office/drawing/2014/main" id="{E7E7A36D-B320-60D2-0973-9F5E7427DBA8}"/>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E44808B5-79D1-2CDA-23E5-4A115B9B46A5}"/>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9" cy="4804114"/>
          </a:xfrm>
          <a:prstGeom prst="rect">
            <a:avLst/>
          </a:prstGeom>
        </p:spPr>
      </p:pic>
    </p:spTree>
    <p:extLst>
      <p:ext uri="{BB962C8B-B14F-4D97-AF65-F5344CB8AC3E}">
        <p14:creationId xmlns:p14="http://schemas.microsoft.com/office/powerpoint/2010/main" val="102409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80D5F-DE3F-9FCA-1A3A-8FE58380102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F51018-F810-C655-CFDB-621084D12EF3}"/>
              </a:ext>
            </a:extLst>
          </p:cNvPr>
          <p:cNvSpPr>
            <a:spLocks noGrp="1"/>
          </p:cNvSpPr>
          <p:nvPr>
            <p:ph type="sldNum" sz="quarter" idx="10"/>
          </p:nvPr>
        </p:nvSpPr>
        <p:spPr/>
        <p:txBody>
          <a:bodyPr/>
          <a:lstStyle/>
          <a:p>
            <a:fld id="{280088F6-7C6C-4B38-8F53-C0D87CD1D86B}" type="slidenum">
              <a:rPr lang="zh-TW" altLang="en-US" smtClean="0"/>
              <a:pPr/>
              <a:t>14</a:t>
            </a:fld>
            <a:endParaRPr lang="zh-TW" altLang="en-US" dirty="0"/>
          </a:p>
        </p:txBody>
      </p:sp>
      <p:sp>
        <p:nvSpPr>
          <p:cNvPr id="3" name="文字方塊 2">
            <a:extLst>
              <a:ext uri="{FF2B5EF4-FFF2-40B4-BE49-F238E27FC236}">
                <a16:creationId xmlns:a16="http://schemas.microsoft.com/office/drawing/2014/main" id="{2C377B17-FB5B-6E8B-A501-6AA2AA1533B6}"/>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Tanner Graph Combination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C1F88E52-310C-7ACD-D802-2F8091B7C1B2}"/>
              </a:ext>
            </a:extLst>
          </p:cNvPr>
          <p:cNvPicPr>
            <a:picLocks noChangeAspect="1"/>
          </p:cNvPicPr>
          <p:nvPr/>
        </p:nvPicPr>
        <p:blipFill>
          <a:blip r:embed="rId5">
            <a:extLst>
              <a:ext uri="{28A0092B-C50C-407E-A947-70E740481C1C}">
                <a14:useLocalDpi xmlns:a14="http://schemas.microsoft.com/office/drawing/2010/main" val="0"/>
              </a:ext>
            </a:extLst>
          </a:blip>
          <a:srcRect l="3863" t="8880"/>
          <a:stretch/>
        </p:blipFill>
        <p:spPr>
          <a:xfrm>
            <a:off x="109728" y="3907930"/>
            <a:ext cx="5688477" cy="2000052"/>
          </a:xfrm>
          <a:prstGeom prst="rect">
            <a:avLst/>
          </a:prstGeom>
        </p:spPr>
      </p:pic>
      <p:pic>
        <p:nvPicPr>
          <p:cNvPr id="7" name="圖片 6">
            <a:extLst>
              <a:ext uri="{FF2B5EF4-FFF2-40B4-BE49-F238E27FC236}">
                <a16:creationId xmlns:a16="http://schemas.microsoft.com/office/drawing/2014/main" id="{EA9EDABF-AE43-F0BB-E50D-5E1669C98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5627" y="3591220"/>
            <a:ext cx="5137296" cy="2449977"/>
          </a:xfrm>
          <a:prstGeom prst="rect">
            <a:avLst/>
          </a:prstGeom>
        </p:spPr>
      </p:pic>
      <p:pic>
        <p:nvPicPr>
          <p:cNvPr id="9" name="圖片 8">
            <a:extLst>
              <a:ext uri="{FF2B5EF4-FFF2-40B4-BE49-F238E27FC236}">
                <a16:creationId xmlns:a16="http://schemas.microsoft.com/office/drawing/2014/main" id="{624AE8E2-236E-9FA3-8312-3972B79DFF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401" y="1286320"/>
            <a:ext cx="3416383" cy="1725104"/>
          </a:xfrm>
          <a:prstGeom prst="rect">
            <a:avLst/>
          </a:prstGeom>
        </p:spPr>
      </p:pic>
      <p:pic>
        <p:nvPicPr>
          <p:cNvPr id="11" name="圖片 10">
            <a:extLst>
              <a:ext uri="{FF2B5EF4-FFF2-40B4-BE49-F238E27FC236}">
                <a16:creationId xmlns:a16="http://schemas.microsoft.com/office/drawing/2014/main" id="{C0F021BB-7FD7-8B1F-2308-EA728A84A9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4088" y="948912"/>
            <a:ext cx="3121880" cy="2317869"/>
          </a:xfrm>
          <a:prstGeom prst="rect">
            <a:avLst/>
          </a:prstGeom>
        </p:spPr>
      </p:pic>
      <p:cxnSp>
        <p:nvCxnSpPr>
          <p:cNvPr id="6" name="直線單箭頭接點 5">
            <a:extLst>
              <a:ext uri="{FF2B5EF4-FFF2-40B4-BE49-F238E27FC236}">
                <a16:creationId xmlns:a16="http://schemas.microsoft.com/office/drawing/2014/main" id="{8414EAE9-A233-89F3-F21F-311198C879F0}"/>
              </a:ext>
            </a:extLst>
          </p:cNvPr>
          <p:cNvCxnSpPr/>
          <p:nvPr/>
        </p:nvCxnSpPr>
        <p:spPr>
          <a:xfrm>
            <a:off x="5719024" y="2112264"/>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2" name="圖片 11" descr="\documentclass{article}&#10;\usepackage{amsmath, xcolor}&#10;\pagestyle{empty}&#10;\begin{document}&#10;&#10;Tanner Graph&#10;&#10;\end{document}" title="IguanaTex Bitmap Display">
            <a:extLst>
              <a:ext uri="{FF2B5EF4-FFF2-40B4-BE49-F238E27FC236}">
                <a16:creationId xmlns:a16="http://schemas.microsoft.com/office/drawing/2014/main" id="{D2206908-00A9-B90B-A214-1582C6F90B72}"/>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568298" y="1805933"/>
            <a:ext cx="1298148" cy="188043"/>
          </a:xfrm>
          <a:prstGeom prst="rect">
            <a:avLst/>
          </a:prstGeom>
        </p:spPr>
      </p:pic>
      <p:cxnSp>
        <p:nvCxnSpPr>
          <p:cNvPr id="13" name="直線單箭頭接點 12">
            <a:extLst>
              <a:ext uri="{FF2B5EF4-FFF2-40B4-BE49-F238E27FC236}">
                <a16:creationId xmlns:a16="http://schemas.microsoft.com/office/drawing/2014/main" id="{99453440-6D05-3113-28B5-61B64E9CC7CB}"/>
              </a:ext>
            </a:extLst>
          </p:cNvPr>
          <p:cNvCxnSpPr/>
          <p:nvPr/>
        </p:nvCxnSpPr>
        <p:spPr>
          <a:xfrm>
            <a:off x="5948931" y="4946321"/>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4" name="圖片 13" descr="\documentclass{article}&#10;\usepackage{amsmath, xcolor}&#10;\pagestyle{empty}&#10;\begin{document}&#10;&#10;Tanner Graph&#10;&#10;\end{document}" title="IguanaTex Bitmap Display">
            <a:extLst>
              <a:ext uri="{FF2B5EF4-FFF2-40B4-BE49-F238E27FC236}">
                <a16:creationId xmlns:a16="http://schemas.microsoft.com/office/drawing/2014/main" id="{B46A5BB1-1CE3-9CAD-1D15-455BED62101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798205" y="4639990"/>
            <a:ext cx="1298148" cy="188043"/>
          </a:xfrm>
          <a:prstGeom prst="rect">
            <a:avLst/>
          </a:prstGeom>
        </p:spPr>
      </p:pic>
    </p:spTree>
    <p:extLst>
      <p:ext uri="{BB962C8B-B14F-4D97-AF65-F5344CB8AC3E}">
        <p14:creationId xmlns:p14="http://schemas.microsoft.com/office/powerpoint/2010/main" val="66739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C007-90E1-796D-6294-AEA3FC94E7F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CC6F97-4972-BFDB-6696-69D72E92C6BB}"/>
              </a:ext>
            </a:extLst>
          </p:cNvPr>
          <p:cNvSpPr>
            <a:spLocks noGrp="1"/>
          </p:cNvSpPr>
          <p:nvPr>
            <p:ph type="sldNum" sz="quarter" idx="10"/>
          </p:nvPr>
        </p:nvSpPr>
        <p:spPr/>
        <p:txBody>
          <a:bodyPr/>
          <a:lstStyle/>
          <a:p>
            <a:fld id="{280088F6-7C6C-4B38-8F53-C0D87CD1D86B}" type="slidenum">
              <a:rPr lang="zh-TW" altLang="en-US" smtClean="0"/>
              <a:pPr/>
              <a:t>15</a:t>
            </a:fld>
            <a:endParaRPr lang="zh-TW" altLang="en-US" dirty="0"/>
          </a:p>
        </p:txBody>
      </p:sp>
      <p:sp>
        <p:nvSpPr>
          <p:cNvPr id="3" name="文字方塊 2">
            <a:extLst>
              <a:ext uri="{FF2B5EF4-FFF2-40B4-BE49-F238E27FC236}">
                <a16:creationId xmlns:a16="http://schemas.microsoft.com/office/drawing/2014/main" id="{6B798F82-78D8-7CA4-9100-630368E654F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Tanner Graph Combination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 name="圖片 7" descr="一張含有 圖表, 圖畫, 寫生, 行 的圖片&#10;&#10;AI 產生的內容可能不正確。">
            <a:extLst>
              <a:ext uri="{FF2B5EF4-FFF2-40B4-BE49-F238E27FC236}">
                <a16:creationId xmlns:a16="http://schemas.microsoft.com/office/drawing/2014/main" id="{58633F57-61CD-DF75-46EA-B3E1D86A6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91" y="1017431"/>
            <a:ext cx="5774663" cy="4999077"/>
          </a:xfrm>
          <a:prstGeom prst="rect">
            <a:avLst/>
          </a:prstGeom>
        </p:spPr>
      </p:pic>
      <p:pic>
        <p:nvPicPr>
          <p:cNvPr id="16" name="圖片 15" descr="一張含有 圖表, 寫生, 圖畫, 行 的圖片&#10;&#10;AI 產生的內容可能不正確。">
            <a:extLst>
              <a:ext uri="{FF2B5EF4-FFF2-40B4-BE49-F238E27FC236}">
                <a16:creationId xmlns:a16="http://schemas.microsoft.com/office/drawing/2014/main" id="{14843B25-DE85-9C96-C12A-CBD046BDB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18" name="圖片 17" descr="一張含有 圖表, 寫生, 圖畫, 行 的圖片&#10;&#10;AI 產生的內容可能不正確。">
            <a:extLst>
              <a:ext uri="{FF2B5EF4-FFF2-40B4-BE49-F238E27FC236}">
                <a16:creationId xmlns:a16="http://schemas.microsoft.com/office/drawing/2014/main" id="{58B738CA-A00F-EF2A-8452-188E80CF6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20" name="圖片 19" descr="一張含有 圖表, 寫生, 圖畫, 行 的圖片&#10;&#10;AI 產生的內容可能不正確。">
            <a:extLst>
              <a:ext uri="{FF2B5EF4-FFF2-40B4-BE49-F238E27FC236}">
                <a16:creationId xmlns:a16="http://schemas.microsoft.com/office/drawing/2014/main" id="{0DFAA97E-3216-6339-1355-1A7AE90BE2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3662" y="1016108"/>
            <a:ext cx="5776192" cy="5000400"/>
          </a:xfrm>
          <a:prstGeom prst="rect">
            <a:avLst/>
          </a:prstGeom>
        </p:spPr>
      </p:pic>
      <p:sp>
        <p:nvSpPr>
          <p:cNvPr id="23" name="矩形 22">
            <a:extLst>
              <a:ext uri="{FF2B5EF4-FFF2-40B4-BE49-F238E27FC236}">
                <a16:creationId xmlns:a16="http://schemas.microsoft.com/office/drawing/2014/main" id="{46DC5FFB-5C4F-0955-3ED4-4B5134AB43F3}"/>
              </a:ext>
            </a:extLst>
          </p:cNvPr>
          <p:cNvSpPr/>
          <p:nvPr/>
        </p:nvSpPr>
        <p:spPr>
          <a:xfrm>
            <a:off x="2857209" y="2420580"/>
            <a:ext cx="407484"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A</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3CFC29D-4373-34BD-9DC9-C48F0D2EBA65}"/>
              </a:ext>
            </a:extLst>
          </p:cNvPr>
          <p:cNvSpPr/>
          <p:nvPr/>
        </p:nvSpPr>
        <p:spPr>
          <a:xfrm>
            <a:off x="2866026" y="4147256"/>
            <a:ext cx="389850"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B</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526AE32C-7DC9-6731-3447-4381C204C41E}"/>
              </a:ext>
            </a:extLst>
          </p:cNvPr>
          <p:cNvSpPr/>
          <p:nvPr/>
        </p:nvSpPr>
        <p:spPr>
          <a:xfrm>
            <a:off x="1869499" y="3308910"/>
            <a:ext cx="792205"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A^B</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221EB14B-2412-AB52-F44F-7D2F40E805DB}"/>
              </a:ext>
            </a:extLst>
          </p:cNvPr>
          <p:cNvSpPr/>
          <p:nvPr/>
        </p:nvSpPr>
        <p:spPr>
          <a:xfrm>
            <a:off x="1549725" y="2908578"/>
            <a:ext cx="1383712" cy="369332"/>
          </a:xfrm>
          <a:prstGeom prst="rect">
            <a:avLst/>
          </a:prstGeom>
          <a:noFill/>
        </p:spPr>
        <p:txBody>
          <a:bodyPr wrap="none" lIns="91440" tIns="45720" rIns="91440" bIns="45720">
            <a:spAutoFit/>
          </a:bodyPr>
          <a:lstStyle/>
          <a:p>
            <a:pPr algn="ctr"/>
            <a:r>
              <a:rPr lang="en-US" altLang="zh-TW" b="1" cap="none" spc="0" dirty="0">
                <a:ln w="0"/>
                <a:solidFill>
                  <a:srgbClr val="FF0000"/>
                </a:solidFill>
                <a:latin typeface="Times New Roman" panose="02020603050405020304" pitchFamily="18" charset="0"/>
                <a:cs typeface="Times New Roman" panose="02020603050405020304" pitchFamily="18" charset="0"/>
              </a:rPr>
              <a:t>(A^B)^A^B</a:t>
            </a:r>
            <a:endParaRPr lang="zh-TW" altLang="en-US" b="1" cap="none" spc="0" dirty="0">
              <a:ln w="0"/>
              <a:solidFill>
                <a:srgbClr val="FF0000"/>
              </a:solidFill>
              <a:latin typeface="Times New Roman" panose="02020603050405020304" pitchFamily="18" charset="0"/>
              <a:cs typeface="Times New Roman" panose="02020603050405020304" pitchFamily="18" charset="0"/>
            </a:endParaRPr>
          </a:p>
        </p:txBody>
      </p:sp>
      <p:cxnSp>
        <p:nvCxnSpPr>
          <p:cNvPr id="29" name="直線接點 28">
            <a:extLst>
              <a:ext uri="{FF2B5EF4-FFF2-40B4-BE49-F238E27FC236}">
                <a16:creationId xmlns:a16="http://schemas.microsoft.com/office/drawing/2014/main" id="{003BB986-4602-C2FF-4B3A-85A5AA7F751D}"/>
              </a:ext>
            </a:extLst>
          </p:cNvPr>
          <p:cNvCxnSpPr>
            <a:cxnSpLocks/>
          </p:cNvCxnSpPr>
          <p:nvPr/>
        </p:nvCxnSpPr>
        <p:spPr>
          <a:xfrm>
            <a:off x="2866026" y="3203364"/>
            <a:ext cx="389850" cy="195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3" name="圖片 32" descr="一張含有 圖表, 寫生, 圖畫 的圖片&#10;&#10;AI 產生的內容可能不正確。">
            <a:extLst>
              <a:ext uri="{FF2B5EF4-FFF2-40B4-BE49-F238E27FC236}">
                <a16:creationId xmlns:a16="http://schemas.microsoft.com/office/drawing/2014/main" id="{245D5E2C-FF52-9CEB-E1DC-AB4AF63AE7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133" y="1016108"/>
            <a:ext cx="5768511" cy="5000400"/>
          </a:xfrm>
          <a:prstGeom prst="rect">
            <a:avLst/>
          </a:prstGeom>
        </p:spPr>
      </p:pic>
      <p:sp>
        <p:nvSpPr>
          <p:cNvPr id="35" name="橢圓 34">
            <a:extLst>
              <a:ext uri="{FF2B5EF4-FFF2-40B4-BE49-F238E27FC236}">
                <a16:creationId xmlns:a16="http://schemas.microsoft.com/office/drawing/2014/main" id="{824CAFF8-E0AF-23FB-F980-755B6A638838}"/>
              </a:ext>
            </a:extLst>
          </p:cNvPr>
          <p:cNvSpPr/>
          <p:nvPr/>
        </p:nvSpPr>
        <p:spPr>
          <a:xfrm>
            <a:off x="313973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1D411281-EE38-5C8F-FF05-809EBEC72C18}"/>
              </a:ext>
            </a:extLst>
          </p:cNvPr>
          <p:cNvSpPr/>
          <p:nvPr/>
        </p:nvSpPr>
        <p:spPr>
          <a:xfrm>
            <a:off x="4230349"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5B14B3D1-AC99-450E-0CB8-31FD31DBB0A7}"/>
              </a:ext>
            </a:extLst>
          </p:cNvPr>
          <p:cNvSpPr/>
          <p:nvPr/>
        </p:nvSpPr>
        <p:spPr>
          <a:xfrm>
            <a:off x="3152437"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D24AA858-5564-AD54-A860-E0467A2867E3}"/>
              </a:ext>
            </a:extLst>
          </p:cNvPr>
          <p:cNvSpPr/>
          <p:nvPr/>
        </p:nvSpPr>
        <p:spPr>
          <a:xfrm>
            <a:off x="529275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454ADD12-8F12-8752-EBCB-6F4EB2FCBC9A}"/>
              </a:ext>
            </a:extLst>
          </p:cNvPr>
          <p:cNvSpPr/>
          <p:nvPr/>
        </p:nvSpPr>
        <p:spPr>
          <a:xfrm>
            <a:off x="6368700"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F61BA3C6-6732-11A1-3FCE-4BD2D00A791F}"/>
              </a:ext>
            </a:extLst>
          </p:cNvPr>
          <p:cNvSpPr/>
          <p:nvPr/>
        </p:nvSpPr>
        <p:spPr>
          <a:xfrm>
            <a:off x="3762349"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2CF7A4E0-4FA5-B454-D806-C6492C525037}"/>
              </a:ext>
            </a:extLst>
          </p:cNvPr>
          <p:cNvSpPr/>
          <p:nvPr/>
        </p:nvSpPr>
        <p:spPr>
          <a:xfrm>
            <a:off x="4383552"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503425A0-E799-A0BA-F183-D29AAEA7B2CA}"/>
              </a:ext>
            </a:extLst>
          </p:cNvPr>
          <p:cNvSpPr/>
          <p:nvPr/>
        </p:nvSpPr>
        <p:spPr>
          <a:xfrm>
            <a:off x="5087595"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593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5" grpId="0"/>
      <p:bldP spid="25" grpId="1"/>
      <p:bldP spid="26" grpId="0"/>
      <p:bldP spid="26" grpId="1"/>
      <p:bldP spid="27" grpId="0"/>
      <p:bldP spid="27" grpId="1"/>
      <p:bldP spid="35" grpId="0" animBg="1"/>
      <p:bldP spid="36" grpId="0" animBg="1"/>
      <p:bldP spid="37" grpId="0" animBg="1"/>
      <p:bldP spid="38" grpId="0" animBg="1"/>
      <p:bldP spid="39" grpId="0" animBg="1"/>
      <p:bldP spid="40" grpId="0" animBg="1"/>
      <p:bldP spid="41"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3B4F5-1E6A-D42C-F9CC-7DC5B2D38A0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3D85A12-E2DE-4C2F-1A48-BD9EB641966B}"/>
              </a:ext>
            </a:extLst>
          </p:cNvPr>
          <p:cNvSpPr>
            <a:spLocks noGrp="1"/>
          </p:cNvSpPr>
          <p:nvPr>
            <p:ph type="sldNum" sz="quarter" idx="10"/>
          </p:nvPr>
        </p:nvSpPr>
        <p:spPr/>
        <p:txBody>
          <a:bodyPr/>
          <a:lstStyle/>
          <a:p>
            <a:fld id="{280088F6-7C6C-4B38-8F53-C0D87CD1D86B}" type="slidenum">
              <a:rPr lang="zh-TW" altLang="en-US" smtClean="0"/>
              <a:pPr/>
              <a:t>16</a:t>
            </a:fld>
            <a:endParaRPr lang="zh-TW" altLang="en-US" dirty="0"/>
          </a:p>
        </p:txBody>
      </p:sp>
      <p:sp>
        <p:nvSpPr>
          <p:cNvPr id="4" name="文字方塊 3">
            <a:extLst>
              <a:ext uri="{FF2B5EF4-FFF2-40B4-BE49-F238E27FC236}">
                <a16:creationId xmlns:a16="http://schemas.microsoft.com/office/drawing/2014/main" id="{6F4CEB77-4A70-E3F1-5415-F26C182BBD67}"/>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ED095096-DAC5-2DB9-9DC5-BDAC93B48AA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9" cy="4804114"/>
          </a:xfrm>
          <a:prstGeom prst="rect">
            <a:avLst/>
          </a:prstGeom>
        </p:spPr>
      </p:pic>
    </p:spTree>
    <p:extLst>
      <p:ext uri="{BB962C8B-B14F-4D97-AF65-F5344CB8AC3E}">
        <p14:creationId xmlns:p14="http://schemas.microsoft.com/office/powerpoint/2010/main" val="1047999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2630F-5126-F059-4BD4-003D5AE4B07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11C981A-EA7C-1525-A0E4-042CC8DAFD1C}"/>
              </a:ext>
            </a:extLst>
          </p:cNvPr>
          <p:cNvSpPr>
            <a:spLocks noGrp="1"/>
          </p:cNvSpPr>
          <p:nvPr>
            <p:ph type="sldNum" sz="quarter" idx="10"/>
          </p:nvPr>
        </p:nvSpPr>
        <p:spPr/>
        <p:txBody>
          <a:bodyPr/>
          <a:lstStyle/>
          <a:p>
            <a:fld id="{280088F6-7C6C-4B38-8F53-C0D87CD1D86B}" type="slidenum">
              <a:rPr lang="zh-TW" altLang="en-US" smtClean="0"/>
              <a:pPr/>
              <a:t>17</a:t>
            </a:fld>
            <a:endParaRPr lang="zh-TW" altLang="en-US" dirty="0"/>
          </a:p>
        </p:txBody>
      </p:sp>
      <p:sp>
        <p:nvSpPr>
          <p:cNvPr id="3" name="文字方塊 2">
            <a:extLst>
              <a:ext uri="{FF2B5EF4-FFF2-40B4-BE49-F238E27FC236}">
                <a16:creationId xmlns:a16="http://schemas.microsoft.com/office/drawing/2014/main" id="{5E4CD454-FDAC-2496-6743-DEA68634BC1D}"/>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Concept</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5" name="圖片 14" descr="\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title="IguanaTex Bitmap Display">
            <a:extLst>
              <a:ext uri="{FF2B5EF4-FFF2-40B4-BE49-F238E27FC236}">
                <a16:creationId xmlns:a16="http://schemas.microsoft.com/office/drawing/2014/main" id="{969F4F7E-803C-0D2F-85E8-B3F2F56F017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8313" y="1407429"/>
            <a:ext cx="8491004" cy="3855729"/>
          </a:xfrm>
          <a:prstGeom prst="rect">
            <a:avLst/>
          </a:prstGeom>
        </p:spPr>
      </p:pic>
    </p:spTree>
    <p:extLst>
      <p:ext uri="{BB962C8B-B14F-4D97-AF65-F5344CB8AC3E}">
        <p14:creationId xmlns:p14="http://schemas.microsoft.com/office/powerpoint/2010/main" val="3414262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DDBAA-42B7-AC1A-BA44-47B37B2DA95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7C3C448-2B09-891C-A7F0-00A834F44C7B}"/>
              </a:ext>
            </a:extLst>
          </p:cNvPr>
          <p:cNvSpPr>
            <a:spLocks noGrp="1"/>
          </p:cNvSpPr>
          <p:nvPr>
            <p:ph type="sldNum" sz="quarter" idx="10"/>
          </p:nvPr>
        </p:nvSpPr>
        <p:spPr/>
        <p:txBody>
          <a:bodyPr/>
          <a:lstStyle/>
          <a:p>
            <a:fld id="{280088F6-7C6C-4B38-8F53-C0D87CD1D86B}" type="slidenum">
              <a:rPr lang="zh-TW" altLang="en-US" smtClean="0"/>
              <a:pPr/>
              <a:t>18</a:t>
            </a:fld>
            <a:endParaRPr lang="zh-TW" altLang="en-US" dirty="0"/>
          </a:p>
        </p:txBody>
      </p:sp>
      <p:pic>
        <p:nvPicPr>
          <p:cNvPr id="26" name="圖片 25" descr="\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title="IguanaTex Bitmap Display">
            <a:extLst>
              <a:ext uri="{FF2B5EF4-FFF2-40B4-BE49-F238E27FC236}">
                <a16:creationId xmlns:a16="http://schemas.microsoft.com/office/drawing/2014/main" id="{709E8C67-D959-CBD7-1C82-41C14110D7B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80724" y="1143366"/>
            <a:ext cx="8487894" cy="3107256"/>
          </a:xfrm>
          <a:prstGeom prst="rect">
            <a:avLst/>
          </a:prstGeom>
        </p:spPr>
      </p:pic>
      <p:grpSp>
        <p:nvGrpSpPr>
          <p:cNvPr id="27" name="群組 26">
            <a:extLst>
              <a:ext uri="{FF2B5EF4-FFF2-40B4-BE49-F238E27FC236}">
                <a16:creationId xmlns:a16="http://schemas.microsoft.com/office/drawing/2014/main" id="{4C4691E7-DA89-1955-657E-DDA580224DEF}"/>
              </a:ext>
            </a:extLst>
          </p:cNvPr>
          <p:cNvGrpSpPr/>
          <p:nvPr/>
        </p:nvGrpSpPr>
        <p:grpSpPr>
          <a:xfrm>
            <a:off x="9063213" y="3017920"/>
            <a:ext cx="3128787" cy="3271827"/>
            <a:chOff x="7438394" y="1367543"/>
            <a:chExt cx="4544059" cy="4782571"/>
          </a:xfrm>
        </p:grpSpPr>
        <p:pic>
          <p:nvPicPr>
            <p:cNvPr id="28" name="圖片 27">
              <a:extLst>
                <a:ext uri="{FF2B5EF4-FFF2-40B4-BE49-F238E27FC236}">
                  <a16:creationId xmlns:a16="http://schemas.microsoft.com/office/drawing/2014/main" id="{13044F36-0FC0-3AC6-EE90-5A8ED04CDE9C}"/>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9" name="圖片 28"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A6034C5A-3C12-E497-9975-F7CFA1151A5F}"/>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5" name="圖片 4" descr="\documentclass{article}&#10;\usepackage{amsmath, xcolor,bm}&#10;\pagestyle{empty}&#10;\begin{document}&#10;&#10;Recovery Tree&#10;&#10;\end{document}" title="IguanaTex Bitmap Display">
            <a:extLst>
              <a:ext uri="{FF2B5EF4-FFF2-40B4-BE49-F238E27FC236}">
                <a16:creationId xmlns:a16="http://schemas.microsoft.com/office/drawing/2014/main" id="{1AE8705A-07AD-D61E-3358-9CCA67A3A4D5}"/>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248769" y="2937278"/>
            <a:ext cx="1090133" cy="156800"/>
          </a:xfrm>
          <a:prstGeom prst="rect">
            <a:avLst/>
          </a:prstGeom>
        </p:spPr>
      </p:pic>
      <p:sp>
        <p:nvSpPr>
          <p:cNvPr id="6" name="文字方塊 5">
            <a:extLst>
              <a:ext uri="{FF2B5EF4-FFF2-40B4-BE49-F238E27FC236}">
                <a16:creationId xmlns:a16="http://schemas.microsoft.com/office/drawing/2014/main" id="{58ACBF3D-6177-91D6-75DC-E795C8A419E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1034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3EF69-3D86-6B37-19AD-8A7FBCB56A21}"/>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0AEAD3-871E-DBB0-D118-7399BF6E60E1}"/>
              </a:ext>
            </a:extLst>
          </p:cNvPr>
          <p:cNvSpPr>
            <a:spLocks noGrp="1"/>
          </p:cNvSpPr>
          <p:nvPr>
            <p:ph type="sldNum" sz="quarter" idx="10"/>
          </p:nvPr>
        </p:nvSpPr>
        <p:spPr/>
        <p:txBody>
          <a:bodyPr/>
          <a:lstStyle/>
          <a:p>
            <a:fld id="{280088F6-7C6C-4B38-8F53-C0D87CD1D86B}" type="slidenum">
              <a:rPr lang="zh-TW" altLang="en-US" smtClean="0"/>
              <a:pPr/>
              <a:t>19</a:t>
            </a:fld>
            <a:endParaRPr lang="zh-TW" altLang="en-US" dirty="0"/>
          </a:p>
        </p:txBody>
      </p:sp>
      <p:sp>
        <p:nvSpPr>
          <p:cNvPr id="3" name="文字方塊 2">
            <a:extLst>
              <a:ext uri="{FF2B5EF4-FFF2-40B4-BE49-F238E27FC236}">
                <a16:creationId xmlns:a16="http://schemas.microsoft.com/office/drawing/2014/main" id="{AA85DA09-2F93-0EA7-8A76-ADE294B380B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圖片 6" descr="\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si(v,\zeta)\bigr),&#10;\end{equation*}&#10;where&#10;\begin{equation*}&#10;\Psi(v,\zeta)= (1-\zeta)^{S(v)},&#10;\end{equation*}&#10;and $S(v)$ is the number of surviving neighbors of $v$ in its recovery tree.&#10;&#10;&#10;\end{document}&#10;" title="IguanaTex Bitmap Display">
            <a:extLst>
              <a:ext uri="{FF2B5EF4-FFF2-40B4-BE49-F238E27FC236}">
                <a16:creationId xmlns:a16="http://schemas.microsoft.com/office/drawing/2014/main" id="{77380617-4A76-E095-0755-97C66F9FE4D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33513" y="890759"/>
            <a:ext cx="7863772" cy="2696228"/>
          </a:xfrm>
          <a:prstGeom prst="rect">
            <a:avLst/>
          </a:prstGeom>
        </p:spPr>
      </p:pic>
      <p:pic>
        <p:nvPicPr>
          <p:cNvPr id="9" name="圖片 8" descr="\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si(v,\zeta)\bigr).&#10;\end{align*}&#10;Here $d_c$ is the degree of the surviving check node of~$v$.&#10;&#10;\end{document}" title="IguanaTex Bitmap Display">
            <a:extLst>
              <a:ext uri="{FF2B5EF4-FFF2-40B4-BE49-F238E27FC236}">
                <a16:creationId xmlns:a16="http://schemas.microsoft.com/office/drawing/2014/main" id="{DCAF1D56-D38D-5F3B-B5DF-883024866167}"/>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2714" y="4021184"/>
            <a:ext cx="7844571" cy="1946057"/>
          </a:xfrm>
          <a:prstGeom prst="rect">
            <a:avLst/>
          </a:prstGeom>
        </p:spPr>
      </p:pic>
      <p:sp>
        <p:nvSpPr>
          <p:cNvPr id="10" name="橢圓 9">
            <a:extLst>
              <a:ext uri="{FF2B5EF4-FFF2-40B4-BE49-F238E27FC236}">
                <a16:creationId xmlns:a16="http://schemas.microsoft.com/office/drawing/2014/main" id="{66AD2C69-4E72-36EF-9082-6621952494C0}"/>
              </a:ext>
            </a:extLst>
          </p:cNvPr>
          <p:cNvSpPr/>
          <p:nvPr/>
        </p:nvSpPr>
        <p:spPr>
          <a:xfrm>
            <a:off x="10366634" y="3544818"/>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AC181455-8A29-F7B2-E56D-F60420BCD9D5}"/>
              </a:ext>
            </a:extLst>
          </p:cNvPr>
          <p:cNvSpPr/>
          <p:nvPr/>
        </p:nvSpPr>
        <p:spPr>
          <a:xfrm>
            <a:off x="9574915" y="4994213"/>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64D1E859-152B-2E34-CE2E-A2ADCFAF01A0}"/>
              </a:ext>
            </a:extLst>
          </p:cNvPr>
          <p:cNvSpPr/>
          <p:nvPr/>
        </p:nvSpPr>
        <p:spPr>
          <a:xfrm>
            <a:off x="10366634"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69525302-5AC3-1AE4-E9A7-5312E4CDD1C7}"/>
              </a:ext>
            </a:extLst>
          </p:cNvPr>
          <p:cNvSpPr/>
          <p:nvPr/>
        </p:nvSpPr>
        <p:spPr>
          <a:xfrm>
            <a:off x="11158353"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DC99A72D-C134-4EB6-166D-3BDD3DEDE74E}"/>
              </a:ext>
            </a:extLst>
          </p:cNvPr>
          <p:cNvSpPr/>
          <p:nvPr/>
        </p:nvSpPr>
        <p:spPr>
          <a:xfrm>
            <a:off x="10366634" y="4270550"/>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666D123-D7C6-E453-C9EA-0B9243AC201C}"/>
              </a:ext>
            </a:extLst>
          </p:cNvPr>
          <p:cNvCxnSpPr>
            <a:stCxn id="11" idx="0"/>
            <a:endCxn id="14" idx="2"/>
          </p:cNvCxnSpPr>
          <p:nvPr/>
        </p:nvCxnSpPr>
        <p:spPr>
          <a:xfrm flipV="1">
            <a:off x="9754915" y="4630550"/>
            <a:ext cx="791719" cy="3636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94C23EDC-7384-381E-3A47-1385EBC3ED09}"/>
              </a:ext>
            </a:extLst>
          </p:cNvPr>
          <p:cNvCxnSpPr>
            <a:cxnSpLocks/>
            <a:stCxn id="12" idx="0"/>
            <a:endCxn id="14" idx="2"/>
          </p:cNvCxnSpPr>
          <p:nvPr/>
        </p:nvCxnSpPr>
        <p:spPr>
          <a:xfrm flipV="1">
            <a:off x="10546634" y="4630550"/>
            <a:ext cx="0"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B817634D-D480-3484-41D9-F1F0F8AE09E6}"/>
              </a:ext>
            </a:extLst>
          </p:cNvPr>
          <p:cNvCxnSpPr>
            <a:cxnSpLocks/>
            <a:stCxn id="13" idx="0"/>
            <a:endCxn id="14" idx="2"/>
          </p:cNvCxnSpPr>
          <p:nvPr/>
        </p:nvCxnSpPr>
        <p:spPr>
          <a:xfrm flipH="1" flipV="1">
            <a:off x="10546634" y="4630550"/>
            <a:ext cx="791719"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線接點 22">
            <a:extLst>
              <a:ext uri="{FF2B5EF4-FFF2-40B4-BE49-F238E27FC236}">
                <a16:creationId xmlns:a16="http://schemas.microsoft.com/office/drawing/2014/main" id="{33B6FBB9-FFDC-249B-2C0E-C35DA4661B1F}"/>
              </a:ext>
            </a:extLst>
          </p:cNvPr>
          <p:cNvCxnSpPr>
            <a:cxnSpLocks/>
            <a:stCxn id="14" idx="0"/>
            <a:endCxn id="10" idx="4"/>
          </p:cNvCxnSpPr>
          <p:nvPr/>
        </p:nvCxnSpPr>
        <p:spPr>
          <a:xfrm flipV="1">
            <a:off x="10546634" y="3904818"/>
            <a:ext cx="0" cy="3657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圖片 34" descr="\documentclass{article}&#10;\usepackage{amsmath, xcolor,bm}&#10;\pagestyle{empty}&#10;\begin{document}&#10;&#10;1-SR node&#10;\end{document}" title="IguanaTex Bitmap Display">
            <a:extLst>
              <a:ext uri="{FF2B5EF4-FFF2-40B4-BE49-F238E27FC236}">
                <a16:creationId xmlns:a16="http://schemas.microsoft.com/office/drawing/2014/main" id="{4BBD63F7-6A3D-5BFE-52D9-A4930BC10839}"/>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0125965" y="3262220"/>
            <a:ext cx="896000" cy="147505"/>
          </a:xfrm>
          <a:prstGeom prst="rect">
            <a:avLst/>
          </a:prstGeom>
        </p:spPr>
      </p:pic>
      <p:pic>
        <p:nvPicPr>
          <p:cNvPr id="37" name="圖片 36" descr="\documentclass{article}&#10;\usepackage{amsmath, xcolor,bm}&#10;\pagestyle{empty}&#10;\begin{document}&#10;&#10;$v$&#10;&#10;\end{document}" title="IguanaTex Bitmap Display">
            <a:extLst>
              <a:ext uri="{FF2B5EF4-FFF2-40B4-BE49-F238E27FC236}">
                <a16:creationId xmlns:a16="http://schemas.microsoft.com/office/drawing/2014/main" id="{6EC54341-47B1-16CD-C1A5-1FF6D525A4F9}"/>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0495891" y="3685852"/>
            <a:ext cx="101486" cy="102857"/>
          </a:xfrm>
          <a:prstGeom prst="rect">
            <a:avLst/>
          </a:prstGeom>
        </p:spPr>
      </p:pic>
      <p:pic>
        <p:nvPicPr>
          <p:cNvPr id="39" name="圖片 38" descr="\documentclass{article}&#10;\usepackage{amsmath, xcolor,bm}&#10;\pagestyle{empty}&#10;\begin{document}&#10;&#10;S(v) = 3&#10;&#10;\end{document}" title="IguanaTex Bitmap Display">
            <a:extLst>
              <a:ext uri="{FF2B5EF4-FFF2-40B4-BE49-F238E27FC236}">
                <a16:creationId xmlns:a16="http://schemas.microsoft.com/office/drawing/2014/main" id="{3BB8BCF2-B2B2-D57F-56FE-F6EE6A4A7292}"/>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0906634" y="3780544"/>
            <a:ext cx="750933" cy="203581"/>
          </a:xfrm>
          <a:prstGeom prst="rect">
            <a:avLst/>
          </a:prstGeom>
        </p:spPr>
      </p:pic>
      <p:pic>
        <p:nvPicPr>
          <p:cNvPr id="40" name="圖片 39"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516145B6-CAE2-C7AE-81E9-04EC37E96D68}"/>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450439" y="5651145"/>
            <a:ext cx="2371112" cy="451281"/>
          </a:xfrm>
          <a:prstGeom prst="rect">
            <a:avLst/>
          </a:prstGeom>
        </p:spPr>
      </p:pic>
    </p:spTree>
    <p:extLst>
      <p:ext uri="{BB962C8B-B14F-4D97-AF65-F5344CB8AC3E}">
        <p14:creationId xmlns:p14="http://schemas.microsoft.com/office/powerpoint/2010/main" val="2748378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F227F5E-A8EA-3D7B-5C46-4902A307DC3F}"/>
              </a:ext>
            </a:extLst>
          </p:cNvPr>
          <p:cNvSpPr>
            <a:spLocks noGrp="1"/>
          </p:cNvSpPr>
          <p:nvPr>
            <p:ph type="sldNum" sz="quarter" idx="10"/>
          </p:nvPr>
        </p:nvSpPr>
        <p:spPr/>
        <p:txBody>
          <a:bodyPr/>
          <a:lstStyle/>
          <a:p>
            <a:fld id="{280088F6-7C6C-4B38-8F53-C0D87CD1D86B}" type="slidenum">
              <a:rPr lang="zh-TW" altLang="en-US" smtClean="0"/>
              <a:pPr/>
              <a:t>2</a:t>
            </a:fld>
            <a:endParaRPr lang="zh-TW" altLang="en-US" dirty="0"/>
          </a:p>
        </p:txBody>
      </p:sp>
      <p:sp>
        <p:nvSpPr>
          <p:cNvPr id="4" name="文字方塊 3">
            <a:extLst>
              <a:ext uri="{FF2B5EF4-FFF2-40B4-BE49-F238E27FC236}">
                <a16:creationId xmlns:a16="http://schemas.microsoft.com/office/drawing/2014/main" id="{3E4ED9DC-CD1A-E527-7000-4966501655FF}"/>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0DDFFD41-3F0F-6A10-7CFF-E913598E44B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9" cy="4804114"/>
          </a:xfrm>
          <a:prstGeom prst="rect">
            <a:avLst/>
          </a:prstGeom>
        </p:spPr>
      </p:pic>
    </p:spTree>
    <p:extLst>
      <p:ext uri="{BB962C8B-B14F-4D97-AF65-F5344CB8AC3E}">
        <p14:creationId xmlns:p14="http://schemas.microsoft.com/office/powerpoint/2010/main" val="141616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ACDB-0D2D-F919-E63F-2C9589171A4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827CE79-E0BA-7004-4281-3E1FF1498C79}"/>
              </a:ext>
            </a:extLst>
          </p:cNvPr>
          <p:cNvSpPr>
            <a:spLocks noGrp="1"/>
          </p:cNvSpPr>
          <p:nvPr>
            <p:ph type="sldNum" sz="quarter" idx="10"/>
          </p:nvPr>
        </p:nvSpPr>
        <p:spPr/>
        <p:txBody>
          <a:bodyPr/>
          <a:lstStyle/>
          <a:p>
            <a:fld id="{280088F6-7C6C-4B38-8F53-C0D87CD1D86B}" type="slidenum">
              <a:rPr lang="zh-TW" altLang="en-US" smtClean="0"/>
              <a:pPr/>
              <a:t>20</a:t>
            </a:fld>
            <a:endParaRPr lang="zh-TW" altLang="en-US" dirty="0"/>
          </a:p>
        </p:txBody>
      </p:sp>
      <p:sp>
        <p:nvSpPr>
          <p:cNvPr id="3" name="文字方塊 2">
            <a:extLst>
              <a:ext uri="{FF2B5EF4-FFF2-40B4-BE49-F238E27FC236}">
                <a16:creationId xmlns:a16="http://schemas.microsoft.com/office/drawing/2014/main" id="{DCECA930-7AC5-2501-67BE-4D852138FE4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22" name="圖片 21" descr="\documentclass{article}&#10;\usepackage{amsmath,xcolor,bm}&#10;\pagestyle{empty}&#10;\begin{document}&#10;&#10;\subsection*{Induction Step ($k&gt;1$)}&#10;&#10;For any $v\in G_{k+1}$ with surviving check‐node degree $d_c$ and neighbors &#10;$\gamma_1,\dots,\gamma_{d_c-1}\in G_h$ ($1\le h\le k$), define&#10;\[&#10;  S(v)=\sum_{j=1}^{d_c-1}S(\gamma_j),&#10;  \quad&#10;  \Psi(x,\zeta)=(1-\zeta)^{S(x)}.&#10;\]&#10;Then&#10;\begin{align*}&#10;P_e(v)&#10;&amp;= \tfrac12\bigl(1-\prod_{j=1}^{d_c-1}\Psi(\gamma_j,\zeta)\bigr)\\&#10;&amp;= \tfrac12\bigl(1-(1-\zeta)^{\sum_{j=1}^{d_c-1}S(\gamma_j)}\bigr)\\&#10;&amp;= \tfrac12\bigl(1-(1-\zeta)^{S(v)}\bigr)\\&#10;&amp;= \tfrac12\bigl(1-\Psi(v,\zeta)\bigr).&#10;\end{align*}&#10;&#10;\end{document}&#10;" title="IguanaTex Bitmap Display">
            <a:extLst>
              <a:ext uri="{FF2B5EF4-FFF2-40B4-BE49-F238E27FC236}">
                <a16:creationId xmlns:a16="http://schemas.microsoft.com/office/drawing/2014/main" id="{5C470B09-92F1-FE5C-3A3E-B88696A9E456}"/>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72873" y="888263"/>
            <a:ext cx="8173712" cy="4528457"/>
          </a:xfrm>
          <a:prstGeom prst="rect">
            <a:avLst/>
          </a:prstGeom>
        </p:spPr>
      </p:pic>
      <p:grpSp>
        <p:nvGrpSpPr>
          <p:cNvPr id="24" name="群組 23">
            <a:extLst>
              <a:ext uri="{FF2B5EF4-FFF2-40B4-BE49-F238E27FC236}">
                <a16:creationId xmlns:a16="http://schemas.microsoft.com/office/drawing/2014/main" id="{2BD24175-601C-7F25-D7BE-69F68F70FC5C}"/>
              </a:ext>
            </a:extLst>
          </p:cNvPr>
          <p:cNvGrpSpPr/>
          <p:nvPr/>
        </p:nvGrpSpPr>
        <p:grpSpPr>
          <a:xfrm>
            <a:off x="7761292" y="2356941"/>
            <a:ext cx="3403532" cy="3906699"/>
            <a:chOff x="7438394" y="1367543"/>
            <a:chExt cx="4544059" cy="4782571"/>
          </a:xfrm>
        </p:grpSpPr>
        <p:pic>
          <p:nvPicPr>
            <p:cNvPr id="25" name="圖片 24">
              <a:extLst>
                <a:ext uri="{FF2B5EF4-FFF2-40B4-BE49-F238E27FC236}">
                  <a16:creationId xmlns:a16="http://schemas.microsoft.com/office/drawing/2014/main" id="{FAB4B044-D695-AA14-8B3C-3B4F7D665B89}"/>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6" name="圖片 25"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F3A56AAA-9C18-1600-B79B-F252B2B4BFC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29" name="圖片 28" descr="\documentclass{article}&#10;\usepackage{amsmath, xcolor,bm}&#10;\pagestyle{empty}&#10;\begin{document}&#10;&#10;S(v) = 14&#10;&#10;\end{document}" title="IguanaTex Bitmap Display">
            <a:extLst>
              <a:ext uri="{FF2B5EF4-FFF2-40B4-BE49-F238E27FC236}">
                <a16:creationId xmlns:a16="http://schemas.microsoft.com/office/drawing/2014/main" id="{F22ED772-B292-7F33-24D1-99613D58484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173504" y="2650553"/>
            <a:ext cx="855771" cy="203581"/>
          </a:xfrm>
          <a:prstGeom prst="rect">
            <a:avLst/>
          </a:prstGeom>
        </p:spPr>
      </p:pic>
      <p:sp>
        <p:nvSpPr>
          <p:cNvPr id="30" name="矩形 29">
            <a:extLst>
              <a:ext uri="{FF2B5EF4-FFF2-40B4-BE49-F238E27FC236}">
                <a16:creationId xmlns:a16="http://schemas.microsoft.com/office/drawing/2014/main" id="{D4029F29-3E41-2E39-7489-0ADECFBC1AEF}"/>
              </a:ext>
            </a:extLst>
          </p:cNvPr>
          <p:cNvSpPr/>
          <p:nvPr/>
        </p:nvSpPr>
        <p:spPr>
          <a:xfrm>
            <a:off x="9284368" y="2478024"/>
            <a:ext cx="753587" cy="5486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6824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A04F-4762-B7B5-B6BE-8295BC78435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9806D1B-8FD3-31D7-A86F-645DFD90EC74}"/>
              </a:ext>
            </a:extLst>
          </p:cNvPr>
          <p:cNvSpPr>
            <a:spLocks noGrp="1"/>
          </p:cNvSpPr>
          <p:nvPr>
            <p:ph type="sldNum" sz="quarter" idx="10"/>
          </p:nvPr>
        </p:nvSpPr>
        <p:spPr/>
        <p:txBody>
          <a:bodyPr/>
          <a:lstStyle/>
          <a:p>
            <a:fld id="{280088F6-7C6C-4B38-8F53-C0D87CD1D86B}" type="slidenum">
              <a:rPr lang="zh-TW" altLang="en-US" smtClean="0"/>
              <a:pPr/>
              <a:t>21</a:t>
            </a:fld>
            <a:endParaRPr lang="zh-TW" altLang="en-US" dirty="0"/>
          </a:p>
        </p:txBody>
      </p:sp>
      <p:sp>
        <p:nvSpPr>
          <p:cNvPr id="3" name="文字方塊 2">
            <a:extLst>
              <a:ext uri="{FF2B5EF4-FFF2-40B4-BE49-F238E27FC236}">
                <a16:creationId xmlns:a16="http://schemas.microsoft.com/office/drawing/2014/main" id="{25A1632E-BDCF-A16D-2E4F-E0CA197C18F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 Algorithm[4]</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2" name="圖片 31">
            <a:extLst>
              <a:ext uri="{FF2B5EF4-FFF2-40B4-BE49-F238E27FC236}">
                <a16:creationId xmlns:a16="http://schemas.microsoft.com/office/drawing/2014/main" id="{9C846E92-DBE6-34F6-5D59-D1D907BD1BA4}"/>
              </a:ext>
            </a:extLst>
          </p:cNvPr>
          <p:cNvPicPr>
            <a:picLocks noChangeAspect="1"/>
          </p:cNvPicPr>
          <p:nvPr/>
        </p:nvPicPr>
        <p:blipFill>
          <a:blip r:embed="rId4"/>
          <a:stretch>
            <a:fillRect/>
          </a:stretch>
        </p:blipFill>
        <p:spPr>
          <a:xfrm>
            <a:off x="289721" y="722376"/>
            <a:ext cx="4780489" cy="5550408"/>
          </a:xfrm>
          <a:prstGeom prst="rect">
            <a:avLst/>
          </a:prstGeom>
        </p:spPr>
      </p:pic>
      <p:pic>
        <p:nvPicPr>
          <p:cNvPr id="34" name="圖片 33">
            <a:extLst>
              <a:ext uri="{FF2B5EF4-FFF2-40B4-BE49-F238E27FC236}">
                <a16:creationId xmlns:a16="http://schemas.microsoft.com/office/drawing/2014/main" id="{C05D3139-0897-BC0F-69D8-69AF5C0B694D}"/>
              </a:ext>
            </a:extLst>
          </p:cNvPr>
          <p:cNvPicPr>
            <a:picLocks noChangeAspect="1"/>
          </p:cNvPicPr>
          <p:nvPr/>
        </p:nvPicPr>
        <p:blipFill>
          <a:blip r:embed="rId5"/>
          <a:stretch>
            <a:fillRect/>
          </a:stretch>
        </p:blipFill>
        <p:spPr>
          <a:xfrm>
            <a:off x="5497167" y="1159452"/>
            <a:ext cx="5301587" cy="3860603"/>
          </a:xfrm>
          <a:prstGeom prst="rect">
            <a:avLst/>
          </a:prstGeom>
        </p:spPr>
      </p:pic>
      <p:pic>
        <p:nvPicPr>
          <p:cNvPr id="44" name="圖片 43" descr="\documentclass{article}&#10;\usepackage{amsmath, xcolor,bm}&#10;\pagestyle{empty}&#10;\begin{document}&#10;&#10;Find most 1-SR $\rightarrow$ 2-SR $\rightarrow$ ... $\rightarrow$ k-SR&#10;&#10;\end{document}" title="IguanaTex Bitmap Display">
            <a:extLst>
              <a:ext uri="{FF2B5EF4-FFF2-40B4-BE49-F238E27FC236}">
                <a16:creationId xmlns:a16="http://schemas.microsoft.com/office/drawing/2014/main" id="{6B1AA023-8891-FE73-0B19-8F8ACEBD98E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703826" y="5511760"/>
            <a:ext cx="3901715" cy="165943"/>
          </a:xfrm>
          <a:prstGeom prst="rect">
            <a:avLst/>
          </a:prstGeom>
        </p:spPr>
      </p:pic>
    </p:spTree>
    <p:extLst>
      <p:ext uri="{BB962C8B-B14F-4D97-AF65-F5344CB8AC3E}">
        <p14:creationId xmlns:p14="http://schemas.microsoft.com/office/powerpoint/2010/main" val="511866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3A87D-F360-65F0-6553-96AEFEE1B29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AAC40A-0C0B-ECC9-5BE9-99E9FAB6A8E8}"/>
              </a:ext>
            </a:extLst>
          </p:cNvPr>
          <p:cNvSpPr>
            <a:spLocks noGrp="1"/>
          </p:cNvSpPr>
          <p:nvPr>
            <p:ph type="sldNum" sz="quarter" idx="10"/>
          </p:nvPr>
        </p:nvSpPr>
        <p:spPr/>
        <p:txBody>
          <a:bodyPr/>
          <a:lstStyle/>
          <a:p>
            <a:fld id="{280088F6-7C6C-4B38-8F53-C0D87CD1D86B}" type="slidenum">
              <a:rPr lang="zh-TW" altLang="en-US" smtClean="0"/>
              <a:pPr/>
              <a:t>22</a:t>
            </a:fld>
            <a:endParaRPr lang="zh-TW" altLang="en-US" dirty="0"/>
          </a:p>
        </p:txBody>
      </p:sp>
      <p:sp>
        <p:nvSpPr>
          <p:cNvPr id="3" name="文字方塊 2">
            <a:extLst>
              <a:ext uri="{FF2B5EF4-FFF2-40B4-BE49-F238E27FC236}">
                <a16:creationId xmlns:a16="http://schemas.microsoft.com/office/drawing/2014/main" id="{2966C26E-E8F7-6ADD-D7DF-75F2839D1C77}"/>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RC Scheme Algorithm[3]</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3A241D36-582B-37D2-BAC5-C897CD41B478}"/>
              </a:ext>
            </a:extLst>
          </p:cNvPr>
          <p:cNvPicPr>
            <a:picLocks noChangeAspect="1"/>
          </p:cNvPicPr>
          <p:nvPr/>
        </p:nvPicPr>
        <p:blipFill>
          <a:blip r:embed="rId3"/>
          <a:srcRect l="1056" r="5095"/>
          <a:stretch/>
        </p:blipFill>
        <p:spPr>
          <a:xfrm>
            <a:off x="137161" y="584775"/>
            <a:ext cx="5506322" cy="4407408"/>
          </a:xfrm>
          <a:prstGeom prst="rect">
            <a:avLst/>
          </a:prstGeom>
        </p:spPr>
      </p:pic>
      <p:pic>
        <p:nvPicPr>
          <p:cNvPr id="11" name="圖片 10">
            <a:extLst>
              <a:ext uri="{FF2B5EF4-FFF2-40B4-BE49-F238E27FC236}">
                <a16:creationId xmlns:a16="http://schemas.microsoft.com/office/drawing/2014/main" id="{7AB26084-9AAD-D042-C511-219C26CC13B7}"/>
              </a:ext>
            </a:extLst>
          </p:cNvPr>
          <p:cNvPicPr>
            <a:picLocks noChangeAspect="1"/>
          </p:cNvPicPr>
          <p:nvPr/>
        </p:nvPicPr>
        <p:blipFill>
          <a:blip r:embed="rId4"/>
          <a:srcRect t="784" b="1"/>
          <a:stretch/>
        </p:blipFill>
        <p:spPr>
          <a:xfrm>
            <a:off x="5917802" y="804672"/>
            <a:ext cx="5542845" cy="3172968"/>
          </a:xfrm>
          <a:prstGeom prst="rect">
            <a:avLst/>
          </a:prstGeom>
        </p:spPr>
      </p:pic>
    </p:spTree>
    <p:extLst>
      <p:ext uri="{BB962C8B-B14F-4D97-AF65-F5344CB8AC3E}">
        <p14:creationId xmlns:p14="http://schemas.microsoft.com/office/powerpoint/2010/main" val="3424625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FF5EB-027E-7AB4-6C3C-EED9CC1C18B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A31F47-406F-5F8E-507D-91282BF1C514}"/>
              </a:ext>
            </a:extLst>
          </p:cNvPr>
          <p:cNvSpPr>
            <a:spLocks noGrp="1"/>
          </p:cNvSpPr>
          <p:nvPr>
            <p:ph type="sldNum" sz="quarter" idx="10"/>
          </p:nvPr>
        </p:nvSpPr>
        <p:spPr/>
        <p:txBody>
          <a:bodyPr/>
          <a:lstStyle/>
          <a:p>
            <a:fld id="{280088F6-7C6C-4B38-8F53-C0D87CD1D86B}" type="slidenum">
              <a:rPr lang="zh-TW" altLang="en-US" smtClean="0"/>
              <a:pPr/>
              <a:t>23</a:t>
            </a:fld>
            <a:endParaRPr lang="zh-TW" altLang="en-US" dirty="0"/>
          </a:p>
        </p:txBody>
      </p:sp>
      <p:sp>
        <p:nvSpPr>
          <p:cNvPr id="3" name="文字方塊 2">
            <a:extLst>
              <a:ext uri="{FF2B5EF4-FFF2-40B4-BE49-F238E27FC236}">
                <a16:creationId xmlns:a16="http://schemas.microsoft.com/office/drawing/2014/main" id="{03D5AB8A-CBF1-E6CC-5E44-AF65A79F989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RC Scheme Algorithm</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16" name="群組 15">
            <a:extLst>
              <a:ext uri="{FF2B5EF4-FFF2-40B4-BE49-F238E27FC236}">
                <a16:creationId xmlns:a16="http://schemas.microsoft.com/office/drawing/2014/main" id="{6C69B44A-2CE9-587E-FBF4-545E99931A1B}"/>
              </a:ext>
            </a:extLst>
          </p:cNvPr>
          <p:cNvGrpSpPr/>
          <p:nvPr/>
        </p:nvGrpSpPr>
        <p:grpSpPr>
          <a:xfrm>
            <a:off x="131652" y="2048607"/>
            <a:ext cx="3478324" cy="2760786"/>
            <a:chOff x="272796" y="1200576"/>
            <a:chExt cx="4148535" cy="3278497"/>
          </a:xfrm>
        </p:grpSpPr>
        <p:grpSp>
          <p:nvGrpSpPr>
            <p:cNvPr id="10" name="群組 9">
              <a:extLst>
                <a:ext uri="{FF2B5EF4-FFF2-40B4-BE49-F238E27FC236}">
                  <a16:creationId xmlns:a16="http://schemas.microsoft.com/office/drawing/2014/main" id="{A8D2DC54-F406-1360-32D8-840CCD441249}"/>
                </a:ext>
              </a:extLst>
            </p:cNvPr>
            <p:cNvGrpSpPr/>
            <p:nvPr/>
          </p:nvGrpSpPr>
          <p:grpSpPr>
            <a:xfrm>
              <a:off x="272796" y="1200576"/>
              <a:ext cx="4148535" cy="3278497"/>
              <a:chOff x="646176" y="1505376"/>
              <a:chExt cx="4148535" cy="3278497"/>
            </a:xfrm>
          </p:grpSpPr>
          <p:pic>
            <p:nvPicPr>
              <p:cNvPr id="5" name="圖片 4">
                <a:extLst>
                  <a:ext uri="{FF2B5EF4-FFF2-40B4-BE49-F238E27FC236}">
                    <a16:creationId xmlns:a16="http://schemas.microsoft.com/office/drawing/2014/main" id="{DF7C3FB5-8490-9A00-BA4C-951D4A029DF3}"/>
                  </a:ext>
                </a:extLst>
              </p:cNvPr>
              <p:cNvPicPr>
                <a:picLocks noChangeAspect="1"/>
              </p:cNvPicPr>
              <p:nvPr/>
            </p:nvPicPr>
            <p:blipFill>
              <a:blip r:embed="rId10"/>
              <a:srcRect l="1676" r="21413"/>
              <a:stretch/>
            </p:blipFill>
            <p:spPr>
              <a:xfrm>
                <a:off x="646176" y="1842516"/>
                <a:ext cx="4148535" cy="2941357"/>
              </a:xfrm>
              <a:prstGeom prst="rect">
                <a:avLst/>
              </a:prstGeom>
            </p:spPr>
          </p:pic>
          <p:cxnSp>
            <p:nvCxnSpPr>
              <p:cNvPr id="8" name="直線接點 7">
                <a:extLst>
                  <a:ext uri="{FF2B5EF4-FFF2-40B4-BE49-F238E27FC236}">
                    <a16:creationId xmlns:a16="http://schemas.microsoft.com/office/drawing/2014/main" id="{19ECB151-24E5-D511-CF87-651F858C78C2}"/>
                  </a:ext>
                </a:extLst>
              </p:cNvPr>
              <p:cNvCxnSpPr/>
              <p:nvPr/>
            </p:nvCxnSpPr>
            <p:spPr>
              <a:xfrm>
                <a:off x="2895600" y="1712976"/>
                <a:ext cx="0" cy="388620"/>
              </a:xfrm>
              <a:prstGeom prst="line">
                <a:avLst/>
              </a:prstGeom>
            </p:spPr>
            <p:style>
              <a:lnRef idx="2">
                <a:schemeClr val="dk1"/>
              </a:lnRef>
              <a:fillRef idx="0">
                <a:schemeClr val="dk1"/>
              </a:fillRef>
              <a:effectRef idx="1">
                <a:schemeClr val="dk1"/>
              </a:effectRef>
              <a:fontRef idx="minor">
                <a:schemeClr val="tx1"/>
              </a:fontRef>
            </p:style>
          </p:cxnSp>
          <p:sp>
            <p:nvSpPr>
              <p:cNvPr id="9" name="橢圓 8">
                <a:extLst>
                  <a:ext uri="{FF2B5EF4-FFF2-40B4-BE49-F238E27FC236}">
                    <a16:creationId xmlns:a16="http://schemas.microsoft.com/office/drawing/2014/main" id="{B8210A15-D815-6183-1E2F-BBD178AF8C7F}"/>
                  </a:ext>
                </a:extLst>
              </p:cNvPr>
              <p:cNvSpPr/>
              <p:nvPr/>
            </p:nvSpPr>
            <p:spPr>
              <a:xfrm>
                <a:off x="2797094" y="1505376"/>
                <a:ext cx="208800" cy="207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documentclass{article}&#10;\usepackage{amsmath, xcolor,bm}&#10;\pagestyle{empty}&#10;\begin{document}&#10;&#10;$v$&#10;&#10;\end{document}" title="IguanaTex Bitmap Display">
              <a:extLst>
                <a:ext uri="{FF2B5EF4-FFF2-40B4-BE49-F238E27FC236}">
                  <a16:creationId xmlns:a16="http://schemas.microsoft.com/office/drawing/2014/main" id="{742295E7-958D-0153-738A-D2002246F755}"/>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2482837" y="1256013"/>
              <a:ext cx="101487" cy="102857"/>
            </a:xfrm>
            <a:prstGeom prst="rect">
              <a:avLst/>
            </a:prstGeom>
          </p:spPr>
        </p:pic>
      </p:grpSp>
      <p:pic>
        <p:nvPicPr>
          <p:cNvPr id="15" name="圖片 14" descr="\documentclass{article}&#10;\usepackage{amsmath, xcolor,bm}&#10;\pagestyle{empty}&#10;\begin{document}&#10;&#10;Min recovery Tree&#10;&#10;\end{document}" title="IguanaTex Bitmap Display">
            <a:extLst>
              <a:ext uri="{FF2B5EF4-FFF2-40B4-BE49-F238E27FC236}">
                <a16:creationId xmlns:a16="http://schemas.microsoft.com/office/drawing/2014/main" id="{3A0B9F15-DC52-29DA-A6DB-F0545596EF19}"/>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8709836" y="5036023"/>
            <a:ext cx="1566426" cy="175775"/>
          </a:xfrm>
          <a:prstGeom prst="rect">
            <a:avLst/>
          </a:prstGeom>
        </p:spPr>
      </p:pic>
      <p:grpSp>
        <p:nvGrpSpPr>
          <p:cNvPr id="29" name="群組 28">
            <a:extLst>
              <a:ext uri="{FF2B5EF4-FFF2-40B4-BE49-F238E27FC236}">
                <a16:creationId xmlns:a16="http://schemas.microsoft.com/office/drawing/2014/main" id="{25855BAF-9B58-5C40-C50A-858534F3BA60}"/>
              </a:ext>
            </a:extLst>
          </p:cNvPr>
          <p:cNvGrpSpPr/>
          <p:nvPr/>
        </p:nvGrpSpPr>
        <p:grpSpPr>
          <a:xfrm>
            <a:off x="4256761" y="1991839"/>
            <a:ext cx="3172268" cy="2874321"/>
            <a:chOff x="4233288" y="1991839"/>
            <a:chExt cx="3172268" cy="2874321"/>
          </a:xfrm>
        </p:grpSpPr>
        <p:pic>
          <p:nvPicPr>
            <p:cNvPr id="18" name="圖片 17">
              <a:extLst>
                <a:ext uri="{FF2B5EF4-FFF2-40B4-BE49-F238E27FC236}">
                  <a16:creationId xmlns:a16="http://schemas.microsoft.com/office/drawing/2014/main" id="{3357C715-ADAF-4B30-DF2F-76AC97FB1469}"/>
                </a:ext>
              </a:extLst>
            </p:cNvPr>
            <p:cNvPicPr>
              <a:picLocks noChangeAspect="1"/>
            </p:cNvPicPr>
            <p:nvPr/>
          </p:nvPicPr>
          <p:blipFill>
            <a:blip r:embed="rId13"/>
            <a:stretch>
              <a:fillRect/>
            </a:stretch>
          </p:blipFill>
          <p:spPr>
            <a:xfrm>
              <a:off x="4233288" y="2332156"/>
              <a:ext cx="3172268" cy="2534004"/>
            </a:xfrm>
            <a:prstGeom prst="rect">
              <a:avLst/>
            </a:prstGeom>
          </p:spPr>
        </p:pic>
        <p:cxnSp>
          <p:nvCxnSpPr>
            <p:cNvPr id="19" name="直線接點 18">
              <a:extLst>
                <a:ext uri="{FF2B5EF4-FFF2-40B4-BE49-F238E27FC236}">
                  <a16:creationId xmlns:a16="http://schemas.microsoft.com/office/drawing/2014/main" id="{E087413F-360A-9052-77B0-5E1708561808}"/>
                </a:ext>
              </a:extLst>
            </p:cNvPr>
            <p:cNvCxnSpPr/>
            <p:nvPr/>
          </p:nvCxnSpPr>
          <p:spPr>
            <a:xfrm>
              <a:off x="5784386" y="2166657"/>
              <a:ext cx="0" cy="327253"/>
            </a:xfrm>
            <a:prstGeom prst="line">
              <a:avLst/>
            </a:prstGeom>
          </p:spPr>
          <p:style>
            <a:lnRef idx="2">
              <a:schemeClr val="dk1"/>
            </a:lnRef>
            <a:fillRef idx="0">
              <a:schemeClr val="dk1"/>
            </a:fillRef>
            <a:effectRef idx="1">
              <a:schemeClr val="dk1"/>
            </a:effectRef>
            <a:fontRef idx="minor">
              <a:schemeClr val="tx1"/>
            </a:fontRef>
          </p:style>
        </p:cxnSp>
        <p:sp>
          <p:nvSpPr>
            <p:cNvPr id="20" name="橢圓 19">
              <a:extLst>
                <a:ext uri="{FF2B5EF4-FFF2-40B4-BE49-F238E27FC236}">
                  <a16:creationId xmlns:a16="http://schemas.microsoft.com/office/drawing/2014/main" id="{75C05C3A-E1AA-30E4-E72F-A5F33A6C8DFA}"/>
                </a:ext>
              </a:extLst>
            </p:cNvPr>
            <p:cNvSpPr/>
            <p:nvPr/>
          </p:nvSpPr>
          <p:spPr>
            <a:xfrm>
              <a:off x="5701794" y="1991839"/>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descr="\documentclass{article}&#10;\usepackage{amsmath, xcolor,bm}&#10;\pagestyle{empty}&#10;\begin{document}&#10;&#10;$v$&#10;&#10;\end{document}" title="IguanaTex Bitmap Display">
              <a:extLst>
                <a:ext uri="{FF2B5EF4-FFF2-40B4-BE49-F238E27FC236}">
                  <a16:creationId xmlns:a16="http://schemas.microsoft.com/office/drawing/2014/main" id="{3DEBB65D-EAD3-C828-21BE-E37292F1BF59}"/>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5751366" y="2038522"/>
              <a:ext cx="85091" cy="86615"/>
            </a:xfrm>
            <a:prstGeom prst="rect">
              <a:avLst/>
            </a:prstGeom>
          </p:spPr>
        </p:pic>
      </p:grpSp>
      <p:grpSp>
        <p:nvGrpSpPr>
          <p:cNvPr id="28" name="群組 27">
            <a:extLst>
              <a:ext uri="{FF2B5EF4-FFF2-40B4-BE49-F238E27FC236}">
                <a16:creationId xmlns:a16="http://schemas.microsoft.com/office/drawing/2014/main" id="{DDF574AD-EFC9-05FA-2328-BC30368605AE}"/>
              </a:ext>
            </a:extLst>
          </p:cNvPr>
          <p:cNvGrpSpPr/>
          <p:nvPr/>
        </p:nvGrpSpPr>
        <p:grpSpPr>
          <a:xfrm>
            <a:off x="8010867" y="2006528"/>
            <a:ext cx="2743200" cy="2859632"/>
            <a:chOff x="8028869" y="2007087"/>
            <a:chExt cx="2743200" cy="2859632"/>
          </a:xfrm>
        </p:grpSpPr>
        <p:pic>
          <p:nvPicPr>
            <p:cNvPr id="24" name="圖片 23">
              <a:extLst>
                <a:ext uri="{FF2B5EF4-FFF2-40B4-BE49-F238E27FC236}">
                  <a16:creationId xmlns:a16="http://schemas.microsoft.com/office/drawing/2014/main" id="{3D15C796-0D1E-9ECB-1B22-814DC2704DD1}"/>
                </a:ext>
              </a:extLst>
            </p:cNvPr>
            <p:cNvPicPr>
              <a:picLocks noChangeAspect="1"/>
            </p:cNvPicPr>
            <p:nvPr/>
          </p:nvPicPr>
          <p:blipFill>
            <a:blip r:embed="rId14"/>
            <a:srcRect l="2716"/>
            <a:stretch/>
          </p:blipFill>
          <p:spPr>
            <a:xfrm>
              <a:off x="8028869" y="2351768"/>
              <a:ext cx="2743200" cy="2514951"/>
            </a:xfrm>
            <a:prstGeom prst="rect">
              <a:avLst/>
            </a:prstGeom>
          </p:spPr>
        </p:pic>
        <p:cxnSp>
          <p:nvCxnSpPr>
            <p:cNvPr id="25" name="直線接點 24">
              <a:extLst>
                <a:ext uri="{FF2B5EF4-FFF2-40B4-BE49-F238E27FC236}">
                  <a16:creationId xmlns:a16="http://schemas.microsoft.com/office/drawing/2014/main" id="{FD54ABD5-2809-879A-2AB9-5CE6346C6950}"/>
                </a:ext>
              </a:extLst>
            </p:cNvPr>
            <p:cNvCxnSpPr/>
            <p:nvPr/>
          </p:nvCxnSpPr>
          <p:spPr>
            <a:xfrm>
              <a:off x="9593643" y="2181905"/>
              <a:ext cx="0" cy="327253"/>
            </a:xfrm>
            <a:prstGeom prst="line">
              <a:avLst/>
            </a:prstGeom>
          </p:spPr>
          <p:style>
            <a:lnRef idx="2">
              <a:schemeClr val="dk1"/>
            </a:lnRef>
            <a:fillRef idx="0">
              <a:schemeClr val="dk1"/>
            </a:fillRef>
            <a:effectRef idx="1">
              <a:schemeClr val="dk1"/>
            </a:effectRef>
            <a:fontRef idx="minor">
              <a:schemeClr val="tx1"/>
            </a:fontRef>
          </p:style>
        </p:cxnSp>
        <p:sp>
          <p:nvSpPr>
            <p:cNvPr id="26" name="橢圓 25">
              <a:extLst>
                <a:ext uri="{FF2B5EF4-FFF2-40B4-BE49-F238E27FC236}">
                  <a16:creationId xmlns:a16="http://schemas.microsoft.com/office/drawing/2014/main" id="{5EF70215-84B2-25AB-8166-03601C0DB317}"/>
                </a:ext>
              </a:extLst>
            </p:cNvPr>
            <p:cNvSpPr/>
            <p:nvPr/>
          </p:nvSpPr>
          <p:spPr>
            <a:xfrm>
              <a:off x="9511051" y="2007087"/>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圖片 26" descr="\documentclass{article}&#10;\usepackage{amsmath, xcolor,bm}&#10;\pagestyle{empty}&#10;\begin{document}&#10;&#10;$v$&#10;&#10;\end{document}" title="IguanaTex Bitmap Display">
              <a:extLst>
                <a:ext uri="{FF2B5EF4-FFF2-40B4-BE49-F238E27FC236}">
                  <a16:creationId xmlns:a16="http://schemas.microsoft.com/office/drawing/2014/main" id="{A57ECBD1-9EC7-CDA4-7638-1F7FA1B6675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9560623" y="2053770"/>
              <a:ext cx="85091" cy="86615"/>
            </a:xfrm>
            <a:prstGeom prst="rect">
              <a:avLst/>
            </a:prstGeom>
          </p:spPr>
        </p:pic>
      </p:grpSp>
      <p:cxnSp>
        <p:nvCxnSpPr>
          <p:cNvPr id="31" name="直線單箭頭接點 30">
            <a:extLst>
              <a:ext uri="{FF2B5EF4-FFF2-40B4-BE49-F238E27FC236}">
                <a16:creationId xmlns:a16="http://schemas.microsoft.com/office/drawing/2014/main" id="{69820549-A3B4-6768-D4D2-E0AD98E91E77}"/>
              </a:ext>
            </a:extLst>
          </p:cNvPr>
          <p:cNvCxnSpPr>
            <a:cxnSpLocks/>
          </p:cNvCxnSpPr>
          <p:nvPr/>
        </p:nvCxnSpPr>
        <p:spPr>
          <a:xfrm>
            <a:off x="3675888"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3" name="直線單箭頭接點 32">
            <a:extLst>
              <a:ext uri="{FF2B5EF4-FFF2-40B4-BE49-F238E27FC236}">
                <a16:creationId xmlns:a16="http://schemas.microsoft.com/office/drawing/2014/main" id="{79FEA29E-5925-EED0-2B96-546B2B72D6CE}"/>
              </a:ext>
            </a:extLst>
          </p:cNvPr>
          <p:cNvCxnSpPr>
            <a:cxnSpLocks/>
          </p:cNvCxnSpPr>
          <p:nvPr/>
        </p:nvCxnSpPr>
        <p:spPr>
          <a:xfrm>
            <a:off x="7429029"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pic>
        <p:nvPicPr>
          <p:cNvPr id="37" name="圖片 36" descr="\documentclass{article}&#10;\usepackage{amsmath, xcolor,bm}&#10;\pagestyle{empty}&#10;\begin{document}&#10;&#10;S(v) = 21&#10;&#10;\end{document}" title="IguanaTex Bitmap Display">
            <a:extLst>
              <a:ext uri="{FF2B5EF4-FFF2-40B4-BE49-F238E27FC236}">
                <a16:creationId xmlns:a16="http://schemas.microsoft.com/office/drawing/2014/main" id="{277DA855-E2A4-C2BB-4475-2F95F29FA6FA}"/>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1647344" y="1725701"/>
            <a:ext cx="844800" cy="203581"/>
          </a:xfrm>
          <a:prstGeom prst="rect">
            <a:avLst/>
          </a:prstGeom>
        </p:spPr>
      </p:pic>
      <p:pic>
        <p:nvPicPr>
          <p:cNvPr id="40" name="圖片 39" descr="\documentclass{article}&#10;\usepackage{amsmath, xcolor,bm}&#10;\pagestyle{empty}&#10;\begin{document}&#10;&#10;S(v) = 14&#10;&#10;\end{document}" title="IguanaTex Bitmap Display">
            <a:extLst>
              <a:ext uri="{FF2B5EF4-FFF2-40B4-BE49-F238E27FC236}">
                <a16:creationId xmlns:a16="http://schemas.microsoft.com/office/drawing/2014/main" id="{232AA095-B4CB-FC82-BABC-4E0D3980D522}"/>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5437531" y="1725702"/>
            <a:ext cx="855771" cy="203581"/>
          </a:xfrm>
          <a:prstGeom prst="rect">
            <a:avLst/>
          </a:prstGeom>
        </p:spPr>
      </p:pic>
      <p:pic>
        <p:nvPicPr>
          <p:cNvPr id="43" name="圖片 42" descr="\documentclass{article}&#10;\usepackage{amsmath, xcolor,bm}&#10;\pagestyle{empty}&#10;\begin{document}&#10;&#10;S(v) = 10&#10;&#10;\end{document}" title="IguanaTex Bitmap Display">
            <a:extLst>
              <a:ext uri="{FF2B5EF4-FFF2-40B4-BE49-F238E27FC236}">
                <a16:creationId xmlns:a16="http://schemas.microsoft.com/office/drawing/2014/main" id="{B7CFCA3C-7540-8EB9-0CE3-DB3400C86D10}"/>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9114735" y="1724499"/>
            <a:ext cx="853333" cy="203581"/>
          </a:xfrm>
          <a:prstGeom prst="rect">
            <a:avLst/>
          </a:prstGeom>
        </p:spPr>
      </p:pic>
    </p:spTree>
    <p:extLst>
      <p:ext uri="{BB962C8B-B14F-4D97-AF65-F5344CB8AC3E}">
        <p14:creationId xmlns:p14="http://schemas.microsoft.com/office/powerpoint/2010/main" val="2828707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83B4-25EF-CEC8-182B-26E94B5B38B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1EBB571-591B-3535-9DBB-F506D0901056}"/>
              </a:ext>
            </a:extLst>
          </p:cNvPr>
          <p:cNvSpPr>
            <a:spLocks noGrp="1"/>
          </p:cNvSpPr>
          <p:nvPr>
            <p:ph type="sldNum" sz="quarter" idx="10"/>
          </p:nvPr>
        </p:nvSpPr>
        <p:spPr/>
        <p:txBody>
          <a:bodyPr/>
          <a:lstStyle/>
          <a:p>
            <a:fld id="{280088F6-7C6C-4B38-8F53-C0D87CD1D86B}" type="slidenum">
              <a:rPr lang="zh-TW" altLang="en-US" smtClean="0"/>
              <a:pPr/>
              <a:t>24</a:t>
            </a:fld>
            <a:endParaRPr lang="zh-TW" altLang="en-US" dirty="0"/>
          </a:p>
        </p:txBody>
      </p:sp>
      <p:sp>
        <p:nvSpPr>
          <p:cNvPr id="3" name="文字方塊 2">
            <a:extLst>
              <a:ext uri="{FF2B5EF4-FFF2-40B4-BE49-F238E27FC236}">
                <a16:creationId xmlns:a16="http://schemas.microsoft.com/office/drawing/2014/main" id="{6CB33B39-1D7F-1195-A86A-226940F43C1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 name="圖片 7" descr="一張含有 文字, 行, 繪圖, 圖表 的圖片&#10;&#10;AI 產生的內容可能不正確。">
            <a:extLst>
              <a:ext uri="{FF2B5EF4-FFF2-40B4-BE49-F238E27FC236}">
                <a16:creationId xmlns:a16="http://schemas.microsoft.com/office/drawing/2014/main" id="{8C90112C-2A7A-94AE-8583-9B0F54B546AE}"/>
              </a:ext>
            </a:extLst>
          </p:cNvPr>
          <p:cNvPicPr>
            <a:picLocks noChangeAspect="1"/>
          </p:cNvPicPr>
          <p:nvPr/>
        </p:nvPicPr>
        <p:blipFill>
          <a:blip r:embed="rId4">
            <a:extLst>
              <a:ext uri="{28A0092B-C50C-407E-A947-70E740481C1C}">
                <a14:useLocalDpi xmlns:a14="http://schemas.microsoft.com/office/drawing/2010/main" val="0"/>
              </a:ext>
            </a:extLst>
          </a:blip>
          <a:srcRect l="3746" t="2596" r="7099"/>
          <a:stretch/>
        </p:blipFill>
        <p:spPr>
          <a:xfrm>
            <a:off x="6565845" y="1776601"/>
            <a:ext cx="4657064" cy="3816000"/>
          </a:xfrm>
          <a:prstGeom prst="rect">
            <a:avLst/>
          </a:prstGeom>
        </p:spPr>
      </p:pic>
      <p:pic>
        <p:nvPicPr>
          <p:cNvPr id="10" name="圖片 9" descr="一張含有 文字, 繪圖, 行, 圖表 的圖片&#10;&#10;AI 產生的內容可能不正確。">
            <a:extLst>
              <a:ext uri="{FF2B5EF4-FFF2-40B4-BE49-F238E27FC236}">
                <a16:creationId xmlns:a16="http://schemas.microsoft.com/office/drawing/2014/main" id="{1E5076B5-9061-BF22-8D72-B0343460B9BF}"/>
              </a:ext>
            </a:extLst>
          </p:cNvPr>
          <p:cNvPicPr>
            <a:picLocks noChangeAspect="1"/>
          </p:cNvPicPr>
          <p:nvPr/>
        </p:nvPicPr>
        <p:blipFill>
          <a:blip r:embed="rId5">
            <a:extLst>
              <a:ext uri="{28A0092B-C50C-407E-A947-70E740481C1C}">
                <a14:useLocalDpi xmlns:a14="http://schemas.microsoft.com/office/drawing/2010/main" val="0"/>
              </a:ext>
            </a:extLst>
          </a:blip>
          <a:srcRect l="3358" t="2495" r="6003"/>
          <a:stretch/>
        </p:blipFill>
        <p:spPr>
          <a:xfrm>
            <a:off x="1051560" y="1777462"/>
            <a:ext cx="4728708" cy="3815139"/>
          </a:xfrm>
          <a:prstGeom prst="rect">
            <a:avLst/>
          </a:prstGeom>
        </p:spPr>
      </p:pic>
      <p:pic>
        <p:nvPicPr>
          <p:cNvPr id="45" name="圖片 44" descr="\documentclass{article}&#10;\usepackage{amsmath, xcolor,bm}&#10;\pagestyle{empty}&#10;\begin{document}&#10;&#10;Compare different puncturing algorithm : &#10;&#10;\end{document}" title="IguanaTex Bitmap Display">
            <a:extLst>
              <a:ext uri="{FF2B5EF4-FFF2-40B4-BE49-F238E27FC236}">
                <a16:creationId xmlns:a16="http://schemas.microsoft.com/office/drawing/2014/main" id="{28794D7D-E153-F6D5-4D55-79270A52B502}"/>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63728" y="949129"/>
            <a:ext cx="4107428" cy="207086"/>
          </a:xfrm>
          <a:prstGeom prst="rect">
            <a:avLst/>
          </a:prstGeom>
        </p:spPr>
      </p:pic>
    </p:spTree>
    <p:extLst>
      <p:ext uri="{BB962C8B-B14F-4D97-AF65-F5344CB8AC3E}">
        <p14:creationId xmlns:p14="http://schemas.microsoft.com/office/powerpoint/2010/main" val="738873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63101-4D2D-406D-6CAC-5034919C28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5D91049-DDAF-E42F-2A01-2259872247FD}"/>
              </a:ext>
            </a:extLst>
          </p:cNvPr>
          <p:cNvSpPr>
            <a:spLocks noGrp="1"/>
          </p:cNvSpPr>
          <p:nvPr>
            <p:ph type="sldNum" sz="quarter" idx="10"/>
          </p:nvPr>
        </p:nvSpPr>
        <p:spPr/>
        <p:txBody>
          <a:bodyPr/>
          <a:lstStyle/>
          <a:p>
            <a:fld id="{280088F6-7C6C-4B38-8F53-C0D87CD1D86B}" type="slidenum">
              <a:rPr lang="zh-TW" altLang="en-US" smtClean="0"/>
              <a:pPr/>
              <a:t>25</a:t>
            </a:fld>
            <a:endParaRPr lang="zh-TW" altLang="en-US" dirty="0"/>
          </a:p>
        </p:txBody>
      </p:sp>
      <p:sp>
        <p:nvSpPr>
          <p:cNvPr id="4" name="文字方塊 3">
            <a:extLst>
              <a:ext uri="{FF2B5EF4-FFF2-40B4-BE49-F238E27FC236}">
                <a16:creationId xmlns:a16="http://schemas.microsoft.com/office/drawing/2014/main" id="{C84B5E41-E782-4C56-D769-0CE8D765336C}"/>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4642E764-760D-F8CF-259B-4E017A148B1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9" cy="4804114"/>
          </a:xfrm>
          <a:prstGeom prst="rect">
            <a:avLst/>
          </a:prstGeom>
        </p:spPr>
      </p:pic>
    </p:spTree>
    <p:extLst>
      <p:ext uri="{BB962C8B-B14F-4D97-AF65-F5344CB8AC3E}">
        <p14:creationId xmlns:p14="http://schemas.microsoft.com/office/powerpoint/2010/main" val="2881829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58695-2CCA-5B9A-3E6A-BE2F2C616D6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84BD291-1358-FC31-68BF-1EB52096E7E5}"/>
              </a:ext>
            </a:extLst>
          </p:cNvPr>
          <p:cNvSpPr>
            <a:spLocks noGrp="1"/>
          </p:cNvSpPr>
          <p:nvPr>
            <p:ph type="sldNum" sz="quarter" idx="10"/>
          </p:nvPr>
        </p:nvSpPr>
        <p:spPr/>
        <p:txBody>
          <a:bodyPr/>
          <a:lstStyle/>
          <a:p>
            <a:fld id="{280088F6-7C6C-4B38-8F53-C0D87CD1D86B}" type="slidenum">
              <a:rPr lang="zh-TW" altLang="en-US" smtClean="0"/>
              <a:pPr/>
              <a:t>26</a:t>
            </a:fld>
            <a:endParaRPr lang="zh-TW" altLang="en-US" dirty="0"/>
          </a:p>
        </p:txBody>
      </p:sp>
      <p:sp>
        <p:nvSpPr>
          <p:cNvPr id="3" name="文字方塊 2">
            <a:extLst>
              <a:ext uri="{FF2B5EF4-FFF2-40B4-BE49-F238E27FC236}">
                <a16:creationId xmlns:a16="http://schemas.microsoft.com/office/drawing/2014/main" id="{21A26D86-7FC3-57BD-8339-C924E7FD7D8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A3EBFB4B-B6C1-36B8-DA8D-281D50CB05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9406" y="1298552"/>
            <a:ext cx="10643191" cy="2578214"/>
          </a:xfrm>
          <a:prstGeom prst="rect">
            <a:avLst/>
          </a:prstGeom>
        </p:spPr>
      </p:pic>
      <p:pic>
        <p:nvPicPr>
          <p:cNvPr id="23" name="圖片 22" descr="\documentclass{article}&#10;\usepackage{amsmath, xcolor}&#10;\pagestyle{empty}&#10;\begin{document}&#10;&#10;Combine Tanner Graph : &#10;&#10;\end{document}" title="IguanaTex Bitmap Display">
            <a:extLst>
              <a:ext uri="{FF2B5EF4-FFF2-40B4-BE49-F238E27FC236}">
                <a16:creationId xmlns:a16="http://schemas.microsoft.com/office/drawing/2014/main" id="{56E24C1E-A114-821D-B79B-91C7D16659B1}"/>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77" name="圖片 76" descr="\documentclass{article}&#10;\usepackage{amsmath, xcolor,bm}&#10;\pagestyle{empty}&#10;\begin{document}&#10;&#10;&#10;\[&#10;\bm{H}_{Combine}:\quad&#10;\begin{bmatrix}&#10;\bm{H}_{\text{payload}} &amp; \bm{0} &amp; \bm{0} \\[6pt]&#10;\bm{0}               &amp; \bm{H}_{\text{extra}}   &amp; \bm{0} \\[6pt]&#10;\bm{M}_{\text{Puncpos}} &amp; \bm{I}               &amp; \bm{I}&#10;\end{bmatrix}&#10;\]&#10;&#10;&#10;\end{document}" title="IguanaTex Bitmap Display">
            <a:extLst>
              <a:ext uri="{FF2B5EF4-FFF2-40B4-BE49-F238E27FC236}">
                <a16:creationId xmlns:a16="http://schemas.microsoft.com/office/drawing/2014/main" id="{7CE6D419-F42E-F4EE-AF31-10EC0D26AECB}"/>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748942" y="4984714"/>
            <a:ext cx="3786515" cy="1093028"/>
          </a:xfrm>
          <a:prstGeom prst="rect">
            <a:avLst/>
          </a:prstGeom>
        </p:spPr>
      </p:pic>
      <p:sp>
        <p:nvSpPr>
          <p:cNvPr id="40" name="矩形 39">
            <a:extLst>
              <a:ext uri="{FF2B5EF4-FFF2-40B4-BE49-F238E27FC236}">
                <a16:creationId xmlns:a16="http://schemas.microsoft.com/office/drawing/2014/main" id="{7F157CB1-B180-5581-FB88-C32B68082DAD}"/>
              </a:ext>
            </a:extLst>
          </p:cNvPr>
          <p:cNvSpPr/>
          <p:nvPr/>
        </p:nvSpPr>
        <p:spPr>
          <a:xfrm>
            <a:off x="1389790"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2433F644-B552-2A57-F7EF-BCB208A4F24D}"/>
              </a:ext>
            </a:extLst>
          </p:cNvPr>
          <p:cNvSpPr/>
          <p:nvPr/>
        </p:nvSpPr>
        <p:spPr>
          <a:xfrm>
            <a:off x="2496132" y="3591830"/>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A588D679-E2B8-F6F3-0E9C-6175F95A1DEC}"/>
              </a:ext>
            </a:extLst>
          </p:cNvPr>
          <p:cNvSpPr/>
          <p:nvPr/>
        </p:nvSpPr>
        <p:spPr>
          <a:xfrm>
            <a:off x="3637690"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746F8ADD-625E-4B6D-660F-E3CC8EE57872}"/>
              </a:ext>
            </a:extLst>
          </p:cNvPr>
          <p:cNvSpPr/>
          <p:nvPr/>
        </p:nvSpPr>
        <p:spPr>
          <a:xfrm>
            <a:off x="4744032"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5F8EAEF6-79D4-BEE6-14CB-DA473771E05D}"/>
              </a:ext>
            </a:extLst>
          </p:cNvPr>
          <p:cNvSpPr/>
          <p:nvPr/>
        </p:nvSpPr>
        <p:spPr>
          <a:xfrm>
            <a:off x="5321595"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19C90A0-6767-EFD8-646E-EAEC5268195E}"/>
              </a:ext>
            </a:extLst>
          </p:cNvPr>
          <p:cNvSpPr/>
          <p:nvPr/>
        </p:nvSpPr>
        <p:spPr>
          <a:xfrm>
            <a:off x="5824130" y="3591830"/>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8A7C8C6F-5BA6-0A96-DD86-FC1DFE35E8FA}"/>
              </a:ext>
            </a:extLst>
          </p:cNvPr>
          <p:cNvSpPr/>
          <p:nvPr/>
        </p:nvSpPr>
        <p:spPr>
          <a:xfrm>
            <a:off x="9134464" y="3591830"/>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P1^E1</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DF728A2A-DC66-71A3-76BE-BDF0E2F0145E}"/>
              </a:ext>
            </a:extLst>
          </p:cNvPr>
          <p:cNvSpPr/>
          <p:nvPr/>
        </p:nvSpPr>
        <p:spPr>
          <a:xfrm>
            <a:off x="9775800" y="3599767"/>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P3^E2</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29191D2C-D6DC-3204-C5D5-1B7DE556C200}"/>
              </a:ext>
            </a:extLst>
          </p:cNvPr>
          <p:cNvSpPr/>
          <p:nvPr/>
        </p:nvSpPr>
        <p:spPr>
          <a:xfrm>
            <a:off x="10417136" y="3599767"/>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P5^E3</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FD5DC9B9-4F43-1249-CE12-C709F06C05E7}"/>
              </a:ext>
            </a:extLst>
          </p:cNvPr>
          <p:cNvSpPr/>
          <p:nvPr/>
        </p:nvSpPr>
        <p:spPr>
          <a:xfrm>
            <a:off x="11064398" y="3591830"/>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P7^E3</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6" name="橢圓 55">
            <a:extLst>
              <a:ext uri="{FF2B5EF4-FFF2-40B4-BE49-F238E27FC236}">
                <a16:creationId xmlns:a16="http://schemas.microsoft.com/office/drawing/2014/main" id="{E1987DA0-BC7A-502C-DBB9-10BEA56E348D}"/>
              </a:ext>
            </a:extLst>
          </p:cNvPr>
          <p:cNvSpPr/>
          <p:nvPr/>
        </p:nvSpPr>
        <p:spPr>
          <a:xfrm>
            <a:off x="782817"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372710CA-CB74-24A2-AE83-B85E4B1E1854}"/>
              </a:ext>
            </a:extLst>
          </p:cNvPr>
          <p:cNvSpPr/>
          <p:nvPr/>
        </p:nvSpPr>
        <p:spPr>
          <a:xfrm>
            <a:off x="1929814"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D38BB2E1-63D5-D07F-00B4-68086884B272}"/>
              </a:ext>
            </a:extLst>
          </p:cNvPr>
          <p:cNvSpPr/>
          <p:nvPr/>
        </p:nvSpPr>
        <p:spPr>
          <a:xfrm>
            <a:off x="3061718"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D81432AE-FEFB-015F-1BCD-60BF03DB7468}"/>
              </a:ext>
            </a:extLst>
          </p:cNvPr>
          <p:cNvSpPr/>
          <p:nvPr/>
        </p:nvSpPr>
        <p:spPr>
          <a:xfrm>
            <a:off x="4174200"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EAD21273-C77E-B445-53E6-C16636AAAFC1}"/>
              </a:ext>
            </a:extLst>
          </p:cNvPr>
          <p:cNvSpPr/>
          <p:nvPr/>
        </p:nvSpPr>
        <p:spPr>
          <a:xfrm>
            <a:off x="694944" y="1491154"/>
            <a:ext cx="5672926" cy="247000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59B1841A-6390-559D-4358-B1D4600B833E}"/>
              </a:ext>
            </a:extLst>
          </p:cNvPr>
          <p:cNvSpPr/>
          <p:nvPr/>
        </p:nvSpPr>
        <p:spPr>
          <a:xfrm>
            <a:off x="6475843" y="1491154"/>
            <a:ext cx="2521632" cy="247000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416BD690-FCC5-7A0C-3BAA-2E244250F61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127417" y="5468214"/>
            <a:ext cx="3010286" cy="223543"/>
          </a:xfrm>
          <a:prstGeom prst="rect">
            <a:avLst/>
          </a:prstGeom>
        </p:spPr>
      </p:pic>
      <p:pic>
        <p:nvPicPr>
          <p:cNvPr id="9" name="圖片 8"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CE9FB470-3CE5-E662-C5C0-9C4BB265D5F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18415" y="4321118"/>
            <a:ext cx="3219275" cy="538849"/>
          </a:xfrm>
          <a:prstGeom prst="rect">
            <a:avLst/>
          </a:prstGeom>
        </p:spPr>
      </p:pic>
      <p:pic>
        <p:nvPicPr>
          <p:cNvPr id="8" name="圖片 7" descr="\documentclass{article}&#10;\usepackage{amsmath, xcolor}&#10;\pagestyle{empty}&#10;\begin{document}&#10;&#10;Payload Tanner Graph &#10;&#10;\end{document}" title="IguanaTex Bitmap Display">
            <a:extLst>
              <a:ext uri="{FF2B5EF4-FFF2-40B4-BE49-F238E27FC236}">
                <a16:creationId xmlns:a16="http://schemas.microsoft.com/office/drawing/2014/main" id="{217F7AEA-07AA-E1CF-7369-785DFDF8A150}"/>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890030" y="1288834"/>
            <a:ext cx="1766400" cy="161067"/>
          </a:xfrm>
          <a:prstGeom prst="rect">
            <a:avLst/>
          </a:prstGeom>
        </p:spPr>
      </p:pic>
      <p:pic>
        <p:nvPicPr>
          <p:cNvPr id="10" name="圖片 9" descr="\documentclass{article}&#10;\usepackage{amsmath, xcolor}&#10;\pagestyle{empty}&#10;\begin{document}&#10;&#10;Extra Tanner Graph &#10;&#10;\end{document}" title="IguanaTex Bitmap Display">
            <a:extLst>
              <a:ext uri="{FF2B5EF4-FFF2-40B4-BE49-F238E27FC236}">
                <a16:creationId xmlns:a16="http://schemas.microsoft.com/office/drawing/2014/main" id="{EFBFCF58-7FC9-F974-AD7E-8B658C660305}"/>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048394" y="1260856"/>
            <a:ext cx="1589333" cy="158934"/>
          </a:xfrm>
          <a:prstGeom prst="rect">
            <a:avLst/>
          </a:prstGeom>
        </p:spPr>
      </p:pic>
    </p:spTree>
    <p:extLst>
      <p:ext uri="{BB962C8B-B14F-4D97-AF65-F5344CB8AC3E}">
        <p14:creationId xmlns:p14="http://schemas.microsoft.com/office/powerpoint/2010/main" val="119744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C304E-8CD3-567D-6094-A334F38075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30DFBB5-61AF-0E4C-D016-33EDCCCE3FFF}"/>
              </a:ext>
            </a:extLst>
          </p:cNvPr>
          <p:cNvSpPr>
            <a:spLocks noGrp="1"/>
          </p:cNvSpPr>
          <p:nvPr>
            <p:ph type="sldNum" sz="quarter" idx="10"/>
          </p:nvPr>
        </p:nvSpPr>
        <p:spPr/>
        <p:txBody>
          <a:bodyPr/>
          <a:lstStyle/>
          <a:p>
            <a:fld id="{280088F6-7C6C-4B38-8F53-C0D87CD1D86B}" type="slidenum">
              <a:rPr lang="zh-TW" altLang="en-US" smtClean="0"/>
              <a:pPr/>
              <a:t>27</a:t>
            </a:fld>
            <a:endParaRPr lang="zh-TW" altLang="en-US" dirty="0"/>
          </a:p>
        </p:txBody>
      </p:sp>
      <p:sp>
        <p:nvSpPr>
          <p:cNvPr id="3" name="文字方塊 2">
            <a:extLst>
              <a:ext uri="{FF2B5EF4-FFF2-40B4-BE49-F238E27FC236}">
                <a16:creationId xmlns:a16="http://schemas.microsoft.com/office/drawing/2014/main" id="{961F48CA-3080-B099-C147-089248C405B1}"/>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Code-Rate Fix</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2" name="圖片 11" descr="\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title="IguanaTex Bitmap Display">
            <a:extLst>
              <a:ext uri="{FF2B5EF4-FFF2-40B4-BE49-F238E27FC236}">
                <a16:creationId xmlns:a16="http://schemas.microsoft.com/office/drawing/2014/main" id="{6AA577D8-A4BC-EECE-72D3-A2148CDFF382}"/>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99382" y="810273"/>
            <a:ext cx="6949019" cy="1124258"/>
          </a:xfrm>
          <a:prstGeom prst="rect">
            <a:avLst/>
          </a:prstGeom>
        </p:spPr>
      </p:pic>
      <p:pic>
        <p:nvPicPr>
          <p:cNvPr id="14" name="圖片 13" descr="一張含有 文字, 行, 繪圖, 圖表 的圖片&#10;&#10;AI 產生的內容可能不正確。">
            <a:extLst>
              <a:ext uri="{FF2B5EF4-FFF2-40B4-BE49-F238E27FC236}">
                <a16:creationId xmlns:a16="http://schemas.microsoft.com/office/drawing/2014/main" id="{13B051B4-A6D2-71FB-4D5C-8CC42C7A1345}"/>
              </a:ext>
            </a:extLst>
          </p:cNvPr>
          <p:cNvPicPr>
            <a:picLocks noChangeAspect="1"/>
          </p:cNvPicPr>
          <p:nvPr/>
        </p:nvPicPr>
        <p:blipFill>
          <a:blip r:embed="rId6">
            <a:extLst>
              <a:ext uri="{28A0092B-C50C-407E-A947-70E740481C1C}">
                <a14:useLocalDpi xmlns:a14="http://schemas.microsoft.com/office/drawing/2010/main" val="0"/>
              </a:ext>
            </a:extLst>
          </a:blip>
          <a:srcRect l="2489" t="1903" r="6528"/>
          <a:stretch/>
        </p:blipFill>
        <p:spPr>
          <a:xfrm>
            <a:off x="6285896" y="2693870"/>
            <a:ext cx="4567607" cy="3693600"/>
          </a:xfrm>
          <a:prstGeom prst="rect">
            <a:avLst/>
          </a:prstGeom>
        </p:spPr>
      </p:pic>
      <p:pic>
        <p:nvPicPr>
          <p:cNvPr id="16" name="圖片 15" descr="一張含有 文字, 行, 繪圖, 圖表 的圖片&#10;&#10;AI 產生的內容可能不正確。">
            <a:extLst>
              <a:ext uri="{FF2B5EF4-FFF2-40B4-BE49-F238E27FC236}">
                <a16:creationId xmlns:a16="http://schemas.microsoft.com/office/drawing/2014/main" id="{0D2F27FC-976E-FC52-3DFC-2EC49283CA41}"/>
              </a:ext>
            </a:extLst>
          </p:cNvPr>
          <p:cNvPicPr>
            <a:picLocks noChangeAspect="1"/>
          </p:cNvPicPr>
          <p:nvPr/>
        </p:nvPicPr>
        <p:blipFill>
          <a:blip r:embed="rId7">
            <a:extLst>
              <a:ext uri="{28A0092B-C50C-407E-A947-70E740481C1C}">
                <a14:useLocalDpi xmlns:a14="http://schemas.microsoft.com/office/drawing/2010/main" val="0"/>
              </a:ext>
            </a:extLst>
          </a:blip>
          <a:srcRect l="2694" t="2596" r="6551"/>
          <a:stretch/>
        </p:blipFill>
        <p:spPr>
          <a:xfrm>
            <a:off x="1319905" y="2693870"/>
            <a:ext cx="4586200" cy="3691673"/>
          </a:xfrm>
          <a:prstGeom prst="rect">
            <a:avLst/>
          </a:prstGeom>
        </p:spPr>
      </p:pic>
      <p:pic>
        <p:nvPicPr>
          <p:cNvPr id="17" name="圖片 16"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A861CC11-209E-EF91-9991-DF414F8B2104}"/>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99382" y="2185011"/>
            <a:ext cx="1421156" cy="425011"/>
          </a:xfrm>
          <a:prstGeom prst="rect">
            <a:avLst/>
          </a:prstGeom>
        </p:spPr>
      </p:pic>
    </p:spTree>
    <p:extLst>
      <p:ext uri="{BB962C8B-B14F-4D97-AF65-F5344CB8AC3E}">
        <p14:creationId xmlns:p14="http://schemas.microsoft.com/office/powerpoint/2010/main" val="1481505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91E0-9290-BD9B-9FB9-2D693AD1799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CE100C8-8C7F-40AA-C6A9-759F074AB3DB}"/>
              </a:ext>
            </a:extLst>
          </p:cNvPr>
          <p:cNvSpPr>
            <a:spLocks noGrp="1"/>
          </p:cNvSpPr>
          <p:nvPr>
            <p:ph type="sldNum" sz="quarter" idx="10"/>
          </p:nvPr>
        </p:nvSpPr>
        <p:spPr/>
        <p:txBody>
          <a:bodyPr/>
          <a:lstStyle/>
          <a:p>
            <a:fld id="{280088F6-7C6C-4B38-8F53-C0D87CD1D86B}" type="slidenum">
              <a:rPr lang="zh-TW" altLang="en-US" smtClean="0"/>
              <a:pPr/>
              <a:t>28</a:t>
            </a:fld>
            <a:endParaRPr lang="zh-TW" altLang="en-US" dirty="0"/>
          </a:p>
        </p:txBody>
      </p:sp>
      <p:sp>
        <p:nvSpPr>
          <p:cNvPr id="3" name="文字方塊 2">
            <a:extLst>
              <a:ext uri="{FF2B5EF4-FFF2-40B4-BE49-F238E27FC236}">
                <a16:creationId xmlns:a16="http://schemas.microsoft.com/office/drawing/2014/main" id="{53B6362F-8AEA-AB4B-0895-99A4C604AFEC}"/>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64F8FF57-7FB1-918B-E925-BE1F181A1B2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53662" y="1248290"/>
            <a:ext cx="1421156" cy="425011"/>
          </a:xfrm>
          <a:prstGeom prst="rect">
            <a:avLst/>
          </a:prstGeom>
        </p:spPr>
      </p:pic>
      <p:pic>
        <p:nvPicPr>
          <p:cNvPr id="7" name="圖片 6" descr="一張含有 文字, 行, 螢幕擷取畫面, 繪圖 的圖片&#10;&#10;AI 產生的內容可能不正確。">
            <a:extLst>
              <a:ext uri="{FF2B5EF4-FFF2-40B4-BE49-F238E27FC236}">
                <a16:creationId xmlns:a16="http://schemas.microsoft.com/office/drawing/2014/main" id="{781178AB-39CE-8EC9-929E-88832EA2EAE3}"/>
              </a:ext>
            </a:extLst>
          </p:cNvPr>
          <p:cNvPicPr>
            <a:picLocks noChangeAspect="1"/>
          </p:cNvPicPr>
          <p:nvPr/>
        </p:nvPicPr>
        <p:blipFill>
          <a:blip r:embed="rId5">
            <a:extLst>
              <a:ext uri="{28A0092B-C50C-407E-A947-70E740481C1C}">
                <a14:useLocalDpi xmlns:a14="http://schemas.microsoft.com/office/drawing/2010/main" val="0"/>
              </a:ext>
            </a:extLst>
          </a:blip>
          <a:srcRect l="2699" t="3056" r="6204"/>
          <a:stretch/>
        </p:blipFill>
        <p:spPr>
          <a:xfrm>
            <a:off x="6331184" y="1901710"/>
            <a:ext cx="4645786" cy="3708000"/>
          </a:xfrm>
          <a:prstGeom prst="rect">
            <a:avLst/>
          </a:prstGeom>
        </p:spPr>
      </p:pic>
      <p:pic>
        <p:nvPicPr>
          <p:cNvPr id="9" name="圖片 8" descr="一張含有 文字, 行, 螢幕擷取畫面, 圖表 的圖片&#10;&#10;AI 產生的內容可能不正確。">
            <a:extLst>
              <a:ext uri="{FF2B5EF4-FFF2-40B4-BE49-F238E27FC236}">
                <a16:creationId xmlns:a16="http://schemas.microsoft.com/office/drawing/2014/main" id="{87F0FFA5-9108-FC5F-1D8E-97B492306406}"/>
              </a:ext>
            </a:extLst>
          </p:cNvPr>
          <p:cNvPicPr>
            <a:picLocks noChangeAspect="1"/>
          </p:cNvPicPr>
          <p:nvPr/>
        </p:nvPicPr>
        <p:blipFill>
          <a:blip r:embed="rId6">
            <a:extLst>
              <a:ext uri="{28A0092B-C50C-407E-A947-70E740481C1C}">
                <a14:useLocalDpi xmlns:a14="http://schemas.microsoft.com/office/drawing/2010/main" val="0"/>
              </a:ext>
            </a:extLst>
          </a:blip>
          <a:srcRect l="3015" t="3508" r="5432"/>
          <a:stretch/>
        </p:blipFill>
        <p:spPr>
          <a:xfrm>
            <a:off x="1169806" y="1901710"/>
            <a:ext cx="4691011" cy="3708000"/>
          </a:xfrm>
          <a:prstGeom prst="rect">
            <a:avLst/>
          </a:prstGeom>
        </p:spPr>
      </p:pic>
    </p:spTree>
    <p:extLst>
      <p:ext uri="{BB962C8B-B14F-4D97-AF65-F5344CB8AC3E}">
        <p14:creationId xmlns:p14="http://schemas.microsoft.com/office/powerpoint/2010/main" val="1399389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514E95C-02D3-A5C1-B745-537048841073}"/>
              </a:ext>
            </a:extLst>
          </p:cNvPr>
          <p:cNvSpPr>
            <a:spLocks noGrp="1"/>
          </p:cNvSpPr>
          <p:nvPr>
            <p:ph type="sldNum" sz="quarter" idx="10"/>
          </p:nvPr>
        </p:nvSpPr>
        <p:spPr/>
        <p:txBody>
          <a:bodyPr/>
          <a:lstStyle/>
          <a:p>
            <a:fld id="{280088F6-7C6C-4B38-8F53-C0D87CD1D86B}" type="slidenum">
              <a:rPr lang="zh-TW" altLang="en-US" smtClean="0"/>
              <a:pPr/>
              <a:t>29</a:t>
            </a:fld>
            <a:endParaRPr lang="zh-TW" altLang="en-US" dirty="0"/>
          </a:p>
        </p:txBody>
      </p:sp>
      <p:sp>
        <p:nvSpPr>
          <p:cNvPr id="9" name="文字方塊 8">
            <a:extLst>
              <a:ext uri="{FF2B5EF4-FFF2-40B4-BE49-F238E27FC236}">
                <a16:creationId xmlns:a16="http://schemas.microsoft.com/office/drawing/2014/main" id="{EBC13438-18E4-0F4C-61EA-D73BB9B9519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20" name="圖片 19" descr="\documentclass{article}&#10;\usepackage{amsmath}&#10;&#10;\usepackage[dvipsnames]{xcolor}&#10;\pagestyle{empty}&#10;\begin{document}&#10;\begin{itemize}&#10;  \item Merging the Tanner graph allows Extra and Payload to be decoded at the same time, and the payload's performance is barely affected.&#10;  &#10;  \item Extra performs poorly at low SNR, but reaches the same performance as maximum likelihood decoding when the SNR is high.&#10;&#10;  \item This method of combining Tanner graphs allows Payload and Extra to be decoded in parallel, so there’s no need to try each Extra codeword one by one, and it might even let you include more extra bits.&#10;&#10;&#10;\end{itemize}&#10;\end{document}&#10;&#10;&#10;&#10;&#10;&#10;&#10;&#10;&#10;" title="IguanaTex Bitmap Display">
            <a:extLst>
              <a:ext uri="{FF2B5EF4-FFF2-40B4-BE49-F238E27FC236}">
                <a16:creationId xmlns:a16="http://schemas.microsoft.com/office/drawing/2014/main" id="{F1EFF422-6FFE-4C0B-F85F-02AE4A7245E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7" y="1143366"/>
            <a:ext cx="8489451" cy="2500089"/>
          </a:xfrm>
          <a:prstGeom prst="rect">
            <a:avLst/>
          </a:prstGeom>
        </p:spPr>
      </p:pic>
    </p:spTree>
    <p:extLst>
      <p:ext uri="{BB962C8B-B14F-4D97-AF65-F5344CB8AC3E}">
        <p14:creationId xmlns:p14="http://schemas.microsoft.com/office/powerpoint/2010/main" val="474110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79D5AF-E380-8C44-95BE-51B0303EE76D}"/>
              </a:ext>
            </a:extLst>
          </p:cNvPr>
          <p:cNvSpPr>
            <a:spLocks noGrp="1"/>
          </p:cNvSpPr>
          <p:nvPr>
            <p:ph type="sldNum" sz="quarter" idx="10"/>
          </p:nvPr>
        </p:nvSpPr>
        <p:spPr/>
        <p:txBody>
          <a:bodyPr/>
          <a:lstStyle/>
          <a:p>
            <a:fld id="{280088F6-7C6C-4B38-8F53-C0D87CD1D86B}" type="slidenum">
              <a:rPr lang="zh-TW" altLang="en-US" smtClean="0"/>
              <a:pPr/>
              <a:t>3</a:t>
            </a:fld>
            <a:endParaRPr lang="zh-TW" altLang="en-US" dirty="0"/>
          </a:p>
        </p:txBody>
      </p:sp>
      <p:sp>
        <p:nvSpPr>
          <p:cNvPr id="3" name="文字方塊 2">
            <a:extLst>
              <a:ext uri="{FF2B5EF4-FFF2-40B4-BE49-F238E27FC236}">
                <a16:creationId xmlns:a16="http://schemas.microsoft.com/office/drawing/2014/main" id="{38A23C25-405D-BCCE-8BCE-5C2268B63A51}"/>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Introduction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0" name="圖片 9" descr="\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title="IguanaTex Bitmap Display">
            <a:extLst>
              <a:ext uri="{FF2B5EF4-FFF2-40B4-BE49-F238E27FC236}">
                <a16:creationId xmlns:a16="http://schemas.microsoft.com/office/drawing/2014/main" id="{7D813E82-43EC-DE18-D29D-F295BA4B84E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89838" y="1241174"/>
            <a:ext cx="8486355" cy="4764155"/>
          </a:xfrm>
          <a:prstGeom prst="rect">
            <a:avLst/>
          </a:prstGeom>
        </p:spPr>
      </p:pic>
    </p:spTree>
    <p:extLst>
      <p:ext uri="{BB962C8B-B14F-4D97-AF65-F5344CB8AC3E}">
        <p14:creationId xmlns:p14="http://schemas.microsoft.com/office/powerpoint/2010/main" val="288350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5EE314-430A-9B28-A85E-B5346DD942D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3CC41C5-0A6B-4D2D-D9D6-F51CD5D2F8B2}"/>
              </a:ext>
            </a:extLst>
          </p:cNvPr>
          <p:cNvSpPr>
            <a:spLocks noGrp="1"/>
          </p:cNvSpPr>
          <p:nvPr>
            <p:ph type="sldNum" sz="quarter" idx="10"/>
          </p:nvPr>
        </p:nvSpPr>
        <p:spPr/>
        <p:txBody>
          <a:bodyPr/>
          <a:lstStyle/>
          <a:p>
            <a:fld id="{280088F6-7C6C-4B38-8F53-C0D87CD1D86B}" type="slidenum">
              <a:rPr lang="zh-TW" altLang="en-US" smtClean="0"/>
              <a:pPr/>
              <a:t>30</a:t>
            </a:fld>
            <a:endParaRPr lang="zh-TW" altLang="en-US" dirty="0"/>
          </a:p>
        </p:txBody>
      </p:sp>
      <p:sp>
        <p:nvSpPr>
          <p:cNvPr id="4" name="文字方塊 3">
            <a:extLst>
              <a:ext uri="{FF2B5EF4-FFF2-40B4-BE49-F238E27FC236}">
                <a16:creationId xmlns:a16="http://schemas.microsoft.com/office/drawing/2014/main" id="{98BC504D-42A8-1ABD-EEE8-7E303A984FDB}"/>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EE39B131-6F9A-90B6-594D-65D0725C04E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9" cy="4804114"/>
          </a:xfrm>
          <a:prstGeom prst="rect">
            <a:avLst/>
          </a:prstGeom>
        </p:spPr>
      </p:pic>
    </p:spTree>
    <p:extLst>
      <p:ext uri="{BB962C8B-B14F-4D97-AF65-F5344CB8AC3E}">
        <p14:creationId xmlns:p14="http://schemas.microsoft.com/office/powerpoint/2010/main" val="711727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BDA253-30D8-BCF9-D05A-DAA87CFC2ED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759D1B6-1A21-D802-C6BD-162CC7294E97}"/>
              </a:ext>
            </a:extLst>
          </p:cNvPr>
          <p:cNvSpPr>
            <a:spLocks noGrp="1"/>
          </p:cNvSpPr>
          <p:nvPr>
            <p:ph type="sldNum" sz="quarter" idx="10"/>
          </p:nvPr>
        </p:nvSpPr>
        <p:spPr/>
        <p:txBody>
          <a:bodyPr/>
          <a:lstStyle/>
          <a:p>
            <a:fld id="{280088F6-7C6C-4B38-8F53-C0D87CD1D86B}" type="slidenum">
              <a:rPr lang="zh-TW" altLang="en-US" smtClean="0"/>
              <a:pPr/>
              <a:t>31</a:t>
            </a:fld>
            <a:endParaRPr lang="zh-TW" altLang="en-US" dirty="0"/>
          </a:p>
        </p:txBody>
      </p:sp>
      <p:sp>
        <p:nvSpPr>
          <p:cNvPr id="3" name="文字方塊 2">
            <a:extLst>
              <a:ext uri="{FF2B5EF4-FFF2-40B4-BE49-F238E27FC236}">
                <a16:creationId xmlns:a16="http://schemas.microsoft.com/office/drawing/2014/main" id="{94718438-A33F-A4C1-2C8A-F21C42C4D512}"/>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Dual-Diagonal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23" name="圖片 22" descr="\documentclass{article}&#10;\usepackage{amsmath, xcolor}&#10;\pagestyle{empty}&#10;\begin{document}&#10;&#10;Combine Tanner Graph : &#10;&#10;\end{document}" title="IguanaTex Bitmap Display">
            <a:extLst>
              <a:ext uri="{FF2B5EF4-FFF2-40B4-BE49-F238E27FC236}">
                <a16:creationId xmlns:a16="http://schemas.microsoft.com/office/drawing/2014/main" id="{25E8566A-731C-8C15-6566-032B9F9AA4C1}"/>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49" name="圖片 48" descr="\documentclass{article}&#10;\usepackage{amsmath, xcolor,bm}&#10;\pagestyle{empty}&#10;\begin{document}&#10;&#10;&#10;\[&#10;\bm{H}_{Combine}:\quad&#10;\begin{bmatrix}&#10;\bm{H}_{\text{payload}} &amp; \bm{0} &amp; \bm{0} \\[6pt]&#10;\bm{0}               &amp; \bm{H}_{\text{extra}}   &amp; \bm{0} \\[6pt]&#10;\bm{M}_{\text{Puncpos}} &amp; \bm{I}               &amp; \bm{M}_{\text{dual}}&#10;\end{bmatrix}&#10;\]&#10;&#10;&#10;\end{document}" title="IguanaTex Bitmap Display">
            <a:extLst>
              <a:ext uri="{FF2B5EF4-FFF2-40B4-BE49-F238E27FC236}">
                <a16:creationId xmlns:a16="http://schemas.microsoft.com/office/drawing/2014/main" id="{C5BCAE21-82F4-7657-831B-CC1A1848666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42527" y="5018105"/>
            <a:ext cx="4267885" cy="1093028"/>
          </a:xfrm>
          <a:prstGeom prst="rect">
            <a:avLst/>
          </a:prstGeom>
        </p:spPr>
      </p:pic>
      <p:pic>
        <p:nvPicPr>
          <p:cNvPr id="4" name="圖片 3" descr="一張含有 行, 圖表, 設計 的圖片&#10;&#10;AI 產生的內容可能不正確。">
            <a:extLst>
              <a:ext uri="{FF2B5EF4-FFF2-40B4-BE49-F238E27FC236}">
                <a16:creationId xmlns:a16="http://schemas.microsoft.com/office/drawing/2014/main" id="{A4EB3072-9A6C-82DC-E6F7-4608DB9652E5}"/>
              </a:ext>
            </a:extLst>
          </p:cNvPr>
          <p:cNvPicPr>
            <a:picLocks noChangeAspect="1"/>
          </p:cNvPicPr>
          <p:nvPr/>
        </p:nvPicPr>
        <p:blipFill>
          <a:blip r:embed="rId9"/>
          <a:stretch>
            <a:fillRect/>
          </a:stretch>
        </p:blipFill>
        <p:spPr>
          <a:xfrm>
            <a:off x="668957" y="1369368"/>
            <a:ext cx="10684930" cy="2588325"/>
          </a:xfrm>
          <a:prstGeom prst="rect">
            <a:avLst/>
          </a:prstGeom>
        </p:spPr>
      </p:pic>
      <p:sp>
        <p:nvSpPr>
          <p:cNvPr id="5" name="矩形 4">
            <a:extLst>
              <a:ext uri="{FF2B5EF4-FFF2-40B4-BE49-F238E27FC236}">
                <a16:creationId xmlns:a16="http://schemas.microsoft.com/office/drawing/2014/main" id="{F70A1866-F03C-11E1-5CC5-12EC745CE980}"/>
              </a:ext>
            </a:extLst>
          </p:cNvPr>
          <p:cNvSpPr/>
          <p:nvPr/>
        </p:nvSpPr>
        <p:spPr>
          <a:xfrm>
            <a:off x="124200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68DDBBC-16A3-83F6-FAB4-C756979504A7}"/>
              </a:ext>
            </a:extLst>
          </p:cNvPr>
          <p:cNvSpPr/>
          <p:nvPr/>
        </p:nvSpPr>
        <p:spPr>
          <a:xfrm>
            <a:off x="2348351" y="3662129"/>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332C699B-7B86-9D7E-6015-410F32C52706}"/>
              </a:ext>
            </a:extLst>
          </p:cNvPr>
          <p:cNvSpPr/>
          <p:nvPr/>
        </p:nvSpPr>
        <p:spPr>
          <a:xfrm>
            <a:off x="348990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EF7F658B-DB68-BB1D-6748-F88F6349F8E8}"/>
              </a:ext>
            </a:extLst>
          </p:cNvPr>
          <p:cNvSpPr/>
          <p:nvPr/>
        </p:nvSpPr>
        <p:spPr>
          <a:xfrm>
            <a:off x="4596251"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F432146F-0CA0-61E7-43E3-387F804AC4E6}"/>
              </a:ext>
            </a:extLst>
          </p:cNvPr>
          <p:cNvSpPr/>
          <p:nvPr/>
        </p:nvSpPr>
        <p:spPr>
          <a:xfrm>
            <a:off x="5173814"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25C88441-2363-AFE8-740D-5F3FB3F34EA5}"/>
              </a:ext>
            </a:extLst>
          </p:cNvPr>
          <p:cNvSpPr/>
          <p:nvPr/>
        </p:nvSpPr>
        <p:spPr>
          <a:xfrm>
            <a:off x="5676349" y="3662129"/>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51D7F87C-15C0-822B-CC19-086DDD6CF262}"/>
              </a:ext>
            </a:extLst>
          </p:cNvPr>
          <p:cNvSpPr/>
          <p:nvPr/>
        </p:nvSpPr>
        <p:spPr>
          <a:xfrm>
            <a:off x="8989255" y="3630413"/>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P1^E1</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E90E620-CA99-D740-FFC2-A50BEEB0B3B1}"/>
              </a:ext>
            </a:extLst>
          </p:cNvPr>
          <p:cNvSpPr/>
          <p:nvPr/>
        </p:nvSpPr>
        <p:spPr>
          <a:xfrm>
            <a:off x="9413613" y="3768912"/>
            <a:ext cx="973343"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P3^2^P1^E1</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176B8AC6-C5D0-72BC-12DC-74EEEA99A1D9}"/>
              </a:ext>
            </a:extLst>
          </p:cNvPr>
          <p:cNvSpPr/>
          <p:nvPr/>
        </p:nvSpPr>
        <p:spPr>
          <a:xfrm>
            <a:off x="9555032" y="4023714"/>
            <a:ext cx="1603324"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P3^E2^P1^E1^P5^E3</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E8034D21-D095-79C3-4C2C-213C2C352377}"/>
              </a:ext>
            </a:extLst>
          </p:cNvPr>
          <p:cNvSpPr/>
          <p:nvPr/>
        </p:nvSpPr>
        <p:spPr>
          <a:xfrm>
            <a:off x="9693678" y="4290095"/>
            <a:ext cx="2561920"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P3 ^ E2 ^ P1 ^ E1 ^ P5 ^ E3 ^ P7 ^ E4</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cxnSp>
        <p:nvCxnSpPr>
          <p:cNvPr id="26" name="直線單箭頭接點 25">
            <a:extLst>
              <a:ext uri="{FF2B5EF4-FFF2-40B4-BE49-F238E27FC236}">
                <a16:creationId xmlns:a16="http://schemas.microsoft.com/office/drawing/2014/main" id="{8339DF5E-CC7A-D191-F8F7-E97B87E8FB38}"/>
              </a:ext>
            </a:extLst>
          </p:cNvPr>
          <p:cNvCxnSpPr>
            <a:cxnSpLocks/>
          </p:cNvCxnSpPr>
          <p:nvPr/>
        </p:nvCxnSpPr>
        <p:spPr>
          <a:xfrm>
            <a:off x="9900285" y="3630413"/>
            <a:ext cx="0" cy="190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A4FE9882-9A2F-E224-56AE-C91948FB2FDA}"/>
              </a:ext>
            </a:extLst>
          </p:cNvPr>
          <p:cNvCxnSpPr>
            <a:cxnSpLocks/>
          </p:cNvCxnSpPr>
          <p:nvPr/>
        </p:nvCxnSpPr>
        <p:spPr>
          <a:xfrm>
            <a:off x="10542453" y="3636864"/>
            <a:ext cx="0" cy="409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A87D16B8-2976-EB43-76C9-E0E84AF9DDCE}"/>
              </a:ext>
            </a:extLst>
          </p:cNvPr>
          <p:cNvCxnSpPr>
            <a:cxnSpLocks/>
          </p:cNvCxnSpPr>
          <p:nvPr/>
        </p:nvCxnSpPr>
        <p:spPr>
          <a:xfrm>
            <a:off x="11193281" y="3620590"/>
            <a:ext cx="0" cy="680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圖片 35" descr="一張含有 圖表, 設計, 印刷術 的圖片&#10;&#10;AI 產生的內容可能不正確。">
            <a:extLst>
              <a:ext uri="{FF2B5EF4-FFF2-40B4-BE49-F238E27FC236}">
                <a16:creationId xmlns:a16="http://schemas.microsoft.com/office/drawing/2014/main" id="{85D863C9-ABB8-F064-EE20-A7074FA5E49A}"/>
              </a:ext>
            </a:extLst>
          </p:cNvPr>
          <p:cNvPicPr>
            <a:picLocks noChangeAspect="1"/>
          </p:cNvPicPr>
          <p:nvPr/>
        </p:nvPicPr>
        <p:blipFill>
          <a:blip r:embed="rId10"/>
          <a:stretch>
            <a:fillRect/>
          </a:stretch>
        </p:blipFill>
        <p:spPr>
          <a:xfrm>
            <a:off x="5387975" y="4805017"/>
            <a:ext cx="2433198" cy="1519205"/>
          </a:xfrm>
          <a:prstGeom prst="rect">
            <a:avLst/>
          </a:prstGeom>
        </p:spPr>
      </p:pic>
      <p:pic>
        <p:nvPicPr>
          <p:cNvPr id="24" name="圖片 23"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932EF8E9-E151-AA5E-2EA1-947F37CE37E8}"/>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279561" y="5452847"/>
            <a:ext cx="3010286" cy="223543"/>
          </a:xfrm>
          <a:prstGeom prst="rect">
            <a:avLst/>
          </a:prstGeom>
        </p:spPr>
      </p:pic>
      <p:pic>
        <p:nvPicPr>
          <p:cNvPr id="30" name="圖片 29"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BD56B1C8-FE3A-C4D5-9D0C-3C9EA6F10BA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522582" y="4102443"/>
            <a:ext cx="3219275" cy="538849"/>
          </a:xfrm>
          <a:prstGeom prst="rect">
            <a:avLst/>
          </a:prstGeom>
        </p:spPr>
      </p:pic>
    </p:spTree>
    <p:extLst>
      <p:ext uri="{BB962C8B-B14F-4D97-AF65-F5344CB8AC3E}">
        <p14:creationId xmlns:p14="http://schemas.microsoft.com/office/powerpoint/2010/main" val="793710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7A11230-801F-3979-E42E-D57CE3C0463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92B80D1-77DF-DFA1-C0CD-9D1DC5D423E2}"/>
              </a:ext>
            </a:extLst>
          </p:cNvPr>
          <p:cNvSpPr>
            <a:spLocks noGrp="1"/>
          </p:cNvSpPr>
          <p:nvPr>
            <p:ph type="sldNum" sz="quarter" idx="10"/>
          </p:nvPr>
        </p:nvSpPr>
        <p:spPr/>
        <p:txBody>
          <a:bodyPr/>
          <a:lstStyle/>
          <a:p>
            <a:fld id="{280088F6-7C6C-4B38-8F53-C0D87CD1D86B}" type="slidenum">
              <a:rPr lang="zh-TW" altLang="en-US" smtClean="0"/>
              <a:pPr/>
              <a:t>32</a:t>
            </a:fld>
            <a:endParaRPr lang="zh-TW" altLang="en-US" dirty="0"/>
          </a:p>
        </p:txBody>
      </p:sp>
      <p:sp>
        <p:nvSpPr>
          <p:cNvPr id="3" name="文字方塊 2">
            <a:extLst>
              <a:ext uri="{FF2B5EF4-FFF2-40B4-BE49-F238E27FC236}">
                <a16:creationId xmlns:a16="http://schemas.microsoft.com/office/drawing/2014/main" id="{A7529367-0679-6627-4393-D3831A54BEAA}"/>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Dual-Diagonal Structure</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一張含有 文字, 行, 繪圖, 圖表 的圖片&#10;&#10;AI 產生的內容可能不正確。">
            <a:extLst>
              <a:ext uri="{FF2B5EF4-FFF2-40B4-BE49-F238E27FC236}">
                <a16:creationId xmlns:a16="http://schemas.microsoft.com/office/drawing/2014/main" id="{B76FE08D-0D33-7BEA-67B4-532B6D920B0B}"/>
              </a:ext>
            </a:extLst>
          </p:cNvPr>
          <p:cNvPicPr>
            <a:picLocks noChangeAspect="1"/>
          </p:cNvPicPr>
          <p:nvPr/>
        </p:nvPicPr>
        <p:blipFill>
          <a:blip r:embed="rId4">
            <a:extLst>
              <a:ext uri="{28A0092B-C50C-407E-A947-70E740481C1C}">
                <a14:useLocalDpi xmlns:a14="http://schemas.microsoft.com/office/drawing/2010/main" val="0"/>
              </a:ext>
            </a:extLst>
          </a:blip>
          <a:srcRect l="3061" t="2500" r="5155"/>
          <a:stretch/>
        </p:blipFill>
        <p:spPr>
          <a:xfrm>
            <a:off x="6577110" y="1629243"/>
            <a:ext cx="4970397" cy="3960000"/>
          </a:xfrm>
          <a:prstGeom prst="rect">
            <a:avLst/>
          </a:prstGeom>
        </p:spPr>
      </p:pic>
      <p:pic>
        <p:nvPicPr>
          <p:cNvPr id="8" name="圖片 7" descr="一張含有 文字, 行, 繪圖, 數字 的圖片&#10;&#10;AI 產生的內容可能不正確。">
            <a:extLst>
              <a:ext uri="{FF2B5EF4-FFF2-40B4-BE49-F238E27FC236}">
                <a16:creationId xmlns:a16="http://schemas.microsoft.com/office/drawing/2014/main" id="{D143D3BB-0BFF-6723-3BB0-B918953CA12F}"/>
              </a:ext>
            </a:extLst>
          </p:cNvPr>
          <p:cNvPicPr>
            <a:picLocks noChangeAspect="1"/>
          </p:cNvPicPr>
          <p:nvPr/>
        </p:nvPicPr>
        <p:blipFill>
          <a:blip r:embed="rId5">
            <a:extLst>
              <a:ext uri="{28A0092B-C50C-407E-A947-70E740481C1C}">
                <a14:useLocalDpi xmlns:a14="http://schemas.microsoft.com/office/drawing/2010/main" val="0"/>
              </a:ext>
            </a:extLst>
          </a:blip>
          <a:srcRect l="3815" t="1988" r="5432"/>
          <a:stretch/>
        </p:blipFill>
        <p:spPr>
          <a:xfrm>
            <a:off x="827373" y="1642649"/>
            <a:ext cx="4855941" cy="3933189"/>
          </a:xfrm>
          <a:prstGeom prst="rect">
            <a:avLst/>
          </a:prstGeom>
        </p:spPr>
      </p:pic>
      <p:pic>
        <p:nvPicPr>
          <p:cNvPr id="11" name="圖片 10"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4C05AF75-FCE3-C087-FF6A-27696F59B2D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spTree>
    <p:extLst>
      <p:ext uri="{BB962C8B-B14F-4D97-AF65-F5344CB8AC3E}">
        <p14:creationId xmlns:p14="http://schemas.microsoft.com/office/powerpoint/2010/main" val="4014126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BEB538-CBD5-C815-4868-7EFB685F517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7C80CB6-5B26-F565-BF47-54E54A43A56C}"/>
              </a:ext>
            </a:extLst>
          </p:cNvPr>
          <p:cNvSpPr>
            <a:spLocks noGrp="1"/>
          </p:cNvSpPr>
          <p:nvPr>
            <p:ph type="sldNum" sz="quarter" idx="10"/>
          </p:nvPr>
        </p:nvSpPr>
        <p:spPr/>
        <p:txBody>
          <a:bodyPr/>
          <a:lstStyle/>
          <a:p>
            <a:fld id="{280088F6-7C6C-4B38-8F53-C0D87CD1D86B}" type="slidenum">
              <a:rPr lang="zh-TW" altLang="en-US" smtClean="0"/>
              <a:pPr/>
              <a:t>33</a:t>
            </a:fld>
            <a:endParaRPr lang="zh-TW" altLang="en-US" dirty="0"/>
          </a:p>
        </p:txBody>
      </p:sp>
      <p:sp>
        <p:nvSpPr>
          <p:cNvPr id="3" name="文字方塊 2">
            <a:extLst>
              <a:ext uri="{FF2B5EF4-FFF2-40B4-BE49-F238E27FC236}">
                <a16:creationId xmlns:a16="http://schemas.microsoft.com/office/drawing/2014/main" id="{F7ADBF7C-5F89-51D2-F5EA-8815BE1B8FF6}"/>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Dual-Diagonal Structure</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B55B95D0-18AD-E3F2-77BD-85340989729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8" name="圖片 7" descr="一張含有 文字, 行, 繪圖, 螢幕擷取畫面 的圖片&#10;&#10;AI 產生的內容可能不正確。">
            <a:extLst>
              <a:ext uri="{FF2B5EF4-FFF2-40B4-BE49-F238E27FC236}">
                <a16:creationId xmlns:a16="http://schemas.microsoft.com/office/drawing/2014/main" id="{6BAD80DE-BF39-E7CE-C51A-3A2C8D3E481D}"/>
              </a:ext>
            </a:extLst>
          </p:cNvPr>
          <p:cNvPicPr>
            <a:picLocks noChangeAspect="1"/>
          </p:cNvPicPr>
          <p:nvPr/>
        </p:nvPicPr>
        <p:blipFill>
          <a:blip r:embed="rId5">
            <a:extLst>
              <a:ext uri="{28A0092B-C50C-407E-A947-70E740481C1C}">
                <a14:useLocalDpi xmlns:a14="http://schemas.microsoft.com/office/drawing/2010/main" val="0"/>
              </a:ext>
            </a:extLst>
          </a:blip>
          <a:srcRect l="2261" t="2596" r="5499"/>
          <a:stretch/>
        </p:blipFill>
        <p:spPr>
          <a:xfrm>
            <a:off x="6563450" y="1629243"/>
            <a:ext cx="5000092" cy="3960000"/>
          </a:xfrm>
          <a:prstGeom prst="rect">
            <a:avLst/>
          </a:prstGeom>
        </p:spPr>
      </p:pic>
      <p:pic>
        <p:nvPicPr>
          <p:cNvPr id="10" name="圖片 9" descr="一張含有 文字, 行, 繪圖, 圖表 的圖片&#10;&#10;AI 產生的內容可能不正確。">
            <a:extLst>
              <a:ext uri="{FF2B5EF4-FFF2-40B4-BE49-F238E27FC236}">
                <a16:creationId xmlns:a16="http://schemas.microsoft.com/office/drawing/2014/main" id="{F8EED228-3605-81C5-796F-AED3D791A875}"/>
              </a:ext>
            </a:extLst>
          </p:cNvPr>
          <p:cNvPicPr>
            <a:picLocks noChangeAspect="1"/>
          </p:cNvPicPr>
          <p:nvPr/>
        </p:nvPicPr>
        <p:blipFill>
          <a:blip r:embed="rId6">
            <a:extLst>
              <a:ext uri="{28A0092B-C50C-407E-A947-70E740481C1C}">
                <a14:useLocalDpi xmlns:a14="http://schemas.microsoft.com/office/drawing/2010/main" val="0"/>
              </a:ext>
            </a:extLst>
          </a:blip>
          <a:srcRect l="2785" t="2085" r="6232"/>
          <a:stretch/>
        </p:blipFill>
        <p:spPr>
          <a:xfrm>
            <a:off x="795528" y="1629243"/>
            <a:ext cx="4906176" cy="3960000"/>
          </a:xfrm>
          <a:prstGeom prst="rect">
            <a:avLst/>
          </a:prstGeom>
        </p:spPr>
      </p:pic>
    </p:spTree>
    <p:extLst>
      <p:ext uri="{BB962C8B-B14F-4D97-AF65-F5344CB8AC3E}">
        <p14:creationId xmlns:p14="http://schemas.microsoft.com/office/powerpoint/2010/main" val="486766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3D42EA-94DC-9972-58FC-B2E50D24A84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C7B67B0-B21C-6FBB-78B2-5B2ECBEED08D}"/>
              </a:ext>
            </a:extLst>
          </p:cNvPr>
          <p:cNvSpPr>
            <a:spLocks noGrp="1"/>
          </p:cNvSpPr>
          <p:nvPr>
            <p:ph type="sldNum" sz="quarter" idx="10"/>
          </p:nvPr>
        </p:nvSpPr>
        <p:spPr/>
        <p:txBody>
          <a:bodyPr/>
          <a:lstStyle/>
          <a:p>
            <a:fld id="{280088F6-7C6C-4B38-8F53-C0D87CD1D86B}" type="slidenum">
              <a:rPr lang="zh-TW" altLang="en-US" smtClean="0"/>
              <a:pPr/>
              <a:t>34</a:t>
            </a:fld>
            <a:endParaRPr lang="zh-TW" altLang="en-US" dirty="0"/>
          </a:p>
        </p:txBody>
      </p:sp>
      <p:sp>
        <p:nvSpPr>
          <p:cNvPr id="4" name="文字方塊 3">
            <a:extLst>
              <a:ext uri="{FF2B5EF4-FFF2-40B4-BE49-F238E27FC236}">
                <a16:creationId xmlns:a16="http://schemas.microsoft.com/office/drawing/2014/main" id="{8964B774-5E42-2D2C-7FB7-C7644AA52DC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Dual-Diagonal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圖片 8" descr="\documentclass{article}&#10;\usepackage{amsmath}&#10;&#10;\usepackage[dvipsnames]{xcolor}&#10;\pagestyle{empty}&#10;\begin{document}&#10;\begin{itemize}&#10;  \item We observed a performance degradation for the extra bits when using the dual-diagonal structure. We conjecture that this drop is caused by muti-cycles introduced by the dual-diagonal pattern.&#10;&#10;&#10;\end{itemize}&#10;\end{document}&#10;&#10;&#10;&#10;&#10;&#10;&#10;&#10;&#10;" title="IguanaTex Bitmap Display">
            <a:extLst>
              <a:ext uri="{FF2B5EF4-FFF2-40B4-BE49-F238E27FC236}">
                <a16:creationId xmlns:a16="http://schemas.microsoft.com/office/drawing/2014/main" id="{29CF0DAB-DB43-D8E2-5FC5-4B4A6F34D27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4" y="1143366"/>
            <a:ext cx="8489446" cy="852515"/>
          </a:xfrm>
          <a:prstGeom prst="rect">
            <a:avLst/>
          </a:prstGeom>
        </p:spPr>
      </p:pic>
    </p:spTree>
    <p:extLst>
      <p:ext uri="{BB962C8B-B14F-4D97-AF65-F5344CB8AC3E}">
        <p14:creationId xmlns:p14="http://schemas.microsoft.com/office/powerpoint/2010/main" val="2159751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E6AF51-DC45-E5BE-7F2F-658B4B491251}"/>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166B23B-2761-05C5-03F9-EE9A486A2C47}"/>
              </a:ext>
            </a:extLst>
          </p:cNvPr>
          <p:cNvSpPr>
            <a:spLocks noGrp="1"/>
          </p:cNvSpPr>
          <p:nvPr>
            <p:ph type="sldNum" sz="quarter" idx="10"/>
          </p:nvPr>
        </p:nvSpPr>
        <p:spPr/>
        <p:txBody>
          <a:bodyPr/>
          <a:lstStyle/>
          <a:p>
            <a:fld id="{280088F6-7C6C-4B38-8F53-C0D87CD1D86B}" type="slidenum">
              <a:rPr lang="zh-TW" altLang="en-US" smtClean="0"/>
              <a:pPr/>
              <a:t>35</a:t>
            </a:fld>
            <a:endParaRPr lang="zh-TW" altLang="en-US" dirty="0"/>
          </a:p>
        </p:txBody>
      </p:sp>
      <p:sp>
        <p:nvSpPr>
          <p:cNvPr id="4" name="文字方塊 3">
            <a:extLst>
              <a:ext uri="{FF2B5EF4-FFF2-40B4-BE49-F238E27FC236}">
                <a16:creationId xmlns:a16="http://schemas.microsoft.com/office/drawing/2014/main" id="{47A23623-8E7B-B2B6-B133-EE4D292EB309}"/>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FC27818B-384F-B782-88C6-1D2EB2B3226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9" cy="4804114"/>
          </a:xfrm>
          <a:prstGeom prst="rect">
            <a:avLst/>
          </a:prstGeom>
        </p:spPr>
      </p:pic>
    </p:spTree>
    <p:extLst>
      <p:ext uri="{BB962C8B-B14F-4D97-AF65-F5344CB8AC3E}">
        <p14:creationId xmlns:p14="http://schemas.microsoft.com/office/powerpoint/2010/main" val="1921513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377B3F-BA5F-D384-70BC-44034246AC28}"/>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18A6C82-E3F1-A4CB-B5CA-08DA065D14E3}"/>
              </a:ext>
            </a:extLst>
          </p:cNvPr>
          <p:cNvSpPr>
            <a:spLocks noGrp="1"/>
          </p:cNvSpPr>
          <p:nvPr>
            <p:ph type="sldNum" sz="quarter" idx="10"/>
          </p:nvPr>
        </p:nvSpPr>
        <p:spPr/>
        <p:txBody>
          <a:bodyPr/>
          <a:lstStyle/>
          <a:p>
            <a:fld id="{280088F6-7C6C-4B38-8F53-C0D87CD1D86B}" type="slidenum">
              <a:rPr lang="zh-TW" altLang="en-US" smtClean="0"/>
              <a:pPr/>
              <a:t>36</a:t>
            </a:fld>
            <a:endParaRPr lang="zh-TW" altLang="en-US" dirty="0"/>
          </a:p>
        </p:txBody>
      </p:sp>
      <p:sp>
        <p:nvSpPr>
          <p:cNvPr id="4" name="文字方塊 3">
            <a:extLst>
              <a:ext uri="{FF2B5EF4-FFF2-40B4-BE49-F238E27FC236}">
                <a16:creationId xmlns:a16="http://schemas.microsoft.com/office/drawing/2014/main" id="{96E90F64-F848-1C73-D11C-BCEF48B95FF1}"/>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Multi-info Structure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 xcolor}&#10;\pagestyle{empty}&#10;\begin{document}&#10;&#10;Combine Tanner Graph : &#10;&#10;\end{document}" title="IguanaTex Bitmap Display">
            <a:extLst>
              <a:ext uri="{FF2B5EF4-FFF2-40B4-BE49-F238E27FC236}">
                <a16:creationId xmlns:a16="http://schemas.microsoft.com/office/drawing/2014/main" id="{633E517F-6CDA-235D-7B89-D354EF2A7491}"/>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6" name="圖片 5" descr="一張含有 行, 圖表, 繪圖, 寫生 的圖片&#10;&#10;AI 產生的內容可能不正確。">
            <a:extLst>
              <a:ext uri="{FF2B5EF4-FFF2-40B4-BE49-F238E27FC236}">
                <a16:creationId xmlns:a16="http://schemas.microsoft.com/office/drawing/2014/main" id="{64DB8F5B-6696-CF04-925B-55665D70B824}"/>
              </a:ext>
            </a:extLst>
          </p:cNvPr>
          <p:cNvPicPr>
            <a:picLocks noChangeAspect="1"/>
          </p:cNvPicPr>
          <p:nvPr/>
        </p:nvPicPr>
        <p:blipFill>
          <a:blip r:embed="rId8"/>
          <a:srcRect t="7895"/>
          <a:stretch/>
        </p:blipFill>
        <p:spPr>
          <a:xfrm>
            <a:off x="633059" y="1602221"/>
            <a:ext cx="10805030" cy="2410768"/>
          </a:xfrm>
          <a:prstGeom prst="rect">
            <a:avLst/>
          </a:prstGeom>
        </p:spPr>
      </p:pic>
      <p:sp>
        <p:nvSpPr>
          <p:cNvPr id="7" name="矩形 6">
            <a:extLst>
              <a:ext uri="{FF2B5EF4-FFF2-40B4-BE49-F238E27FC236}">
                <a16:creationId xmlns:a16="http://schemas.microsoft.com/office/drawing/2014/main" id="{0E8A1660-CBC7-F73E-CBC2-ADB54E2659C6}"/>
              </a:ext>
            </a:extLst>
          </p:cNvPr>
          <p:cNvSpPr/>
          <p:nvPr/>
        </p:nvSpPr>
        <p:spPr>
          <a:xfrm>
            <a:off x="1214300"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9705D1DD-E554-BEAC-928A-A7A4A3FF2E37}"/>
              </a:ext>
            </a:extLst>
          </p:cNvPr>
          <p:cNvSpPr/>
          <p:nvPr/>
        </p:nvSpPr>
        <p:spPr>
          <a:xfrm>
            <a:off x="2320642" y="3662129"/>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C76A8E13-3BDA-BAD5-4DAD-5D6E967119E8}"/>
              </a:ext>
            </a:extLst>
          </p:cNvPr>
          <p:cNvSpPr/>
          <p:nvPr/>
        </p:nvSpPr>
        <p:spPr>
          <a:xfrm>
            <a:off x="3462200"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8D4798AE-27C4-CC43-B5CA-FB6A66866EB7}"/>
              </a:ext>
            </a:extLst>
          </p:cNvPr>
          <p:cNvSpPr/>
          <p:nvPr/>
        </p:nvSpPr>
        <p:spPr>
          <a:xfrm>
            <a:off x="4568542"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C6671E5E-35E2-CD6E-3164-0E74B3D58D37}"/>
              </a:ext>
            </a:extLst>
          </p:cNvPr>
          <p:cNvSpPr/>
          <p:nvPr/>
        </p:nvSpPr>
        <p:spPr>
          <a:xfrm>
            <a:off x="5146105"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0D35AB83-5883-8933-610C-8D7E6FF082EA}"/>
              </a:ext>
            </a:extLst>
          </p:cNvPr>
          <p:cNvSpPr/>
          <p:nvPr/>
        </p:nvSpPr>
        <p:spPr>
          <a:xfrm>
            <a:off x="5648640" y="3662129"/>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FC325659-5CBF-32CD-B169-37514010B6AE}"/>
              </a:ext>
            </a:extLst>
          </p:cNvPr>
          <p:cNvSpPr/>
          <p:nvPr/>
        </p:nvSpPr>
        <p:spPr>
          <a:xfrm>
            <a:off x="8811013" y="3715990"/>
            <a:ext cx="771365" cy="261610"/>
          </a:xfrm>
          <a:prstGeom prst="rect">
            <a:avLst/>
          </a:prstGeom>
          <a:noFill/>
        </p:spPr>
        <p:txBody>
          <a:bodyPr wrap="none" lIns="91440" tIns="45720" rIns="91440" bIns="45720">
            <a:spAutoFit/>
          </a:bodyPr>
          <a:lstStyle/>
          <a:p>
            <a:pPr algn="ctr"/>
            <a:r>
              <a:rPr lang="en-US" altLang="zh-TW" sz="1100" dirty="0">
                <a:ln w="0"/>
                <a:latin typeface="Times New Roman" panose="02020603050405020304" pitchFamily="18" charset="0"/>
                <a:cs typeface="Times New Roman" panose="02020603050405020304" pitchFamily="18" charset="0"/>
              </a:rPr>
              <a:t>P1^E1^P2</a:t>
            </a:r>
            <a:endParaRPr lang="zh-TW" altLang="en-US" sz="11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D66D92A0-EB63-EE84-C56A-D5E77AF8D3B2}"/>
              </a:ext>
            </a:extLst>
          </p:cNvPr>
          <p:cNvSpPr/>
          <p:nvPr/>
        </p:nvSpPr>
        <p:spPr>
          <a:xfrm>
            <a:off x="9593995" y="3715990"/>
            <a:ext cx="785793" cy="261610"/>
          </a:xfrm>
          <a:prstGeom prst="rect">
            <a:avLst/>
          </a:prstGeom>
          <a:noFill/>
        </p:spPr>
        <p:txBody>
          <a:bodyPr wrap="none" lIns="91440" tIns="45720" rIns="91440" bIns="45720">
            <a:spAutoFit/>
          </a:bodyPr>
          <a:lstStyle/>
          <a:p>
            <a:pPr algn="ctr"/>
            <a:r>
              <a:rPr lang="en-US" altLang="zh-TW" sz="1100" dirty="0">
                <a:ln w="0"/>
                <a:latin typeface="Times New Roman" panose="02020603050405020304" pitchFamily="18" charset="0"/>
                <a:cs typeface="Times New Roman" panose="02020603050405020304" pitchFamily="18" charset="0"/>
              </a:rPr>
              <a:t>P3^E2^P4</a:t>
            </a:r>
            <a:endParaRPr lang="zh-TW" altLang="en-US" sz="11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05CA2A9D-98A1-7EB7-DE66-132FEC3B6FFA}"/>
              </a:ext>
            </a:extLst>
          </p:cNvPr>
          <p:cNvSpPr/>
          <p:nvPr/>
        </p:nvSpPr>
        <p:spPr>
          <a:xfrm>
            <a:off x="10265208" y="3715990"/>
            <a:ext cx="785793" cy="261610"/>
          </a:xfrm>
          <a:prstGeom prst="rect">
            <a:avLst/>
          </a:prstGeom>
          <a:noFill/>
        </p:spPr>
        <p:txBody>
          <a:bodyPr wrap="none" lIns="91440" tIns="45720" rIns="91440" bIns="45720">
            <a:spAutoFit/>
          </a:bodyPr>
          <a:lstStyle/>
          <a:p>
            <a:pPr algn="ctr"/>
            <a:r>
              <a:rPr lang="en-US" altLang="zh-TW" sz="1100" dirty="0">
                <a:ln w="0"/>
                <a:latin typeface="Times New Roman" panose="02020603050405020304" pitchFamily="18" charset="0"/>
                <a:cs typeface="Times New Roman" panose="02020603050405020304" pitchFamily="18" charset="0"/>
              </a:rPr>
              <a:t>P5^E3^P6</a:t>
            </a:r>
            <a:endParaRPr lang="zh-TW" altLang="en-US" sz="11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20551BA-324F-BF17-5137-14682D4A411F}"/>
              </a:ext>
            </a:extLst>
          </p:cNvPr>
          <p:cNvSpPr/>
          <p:nvPr/>
        </p:nvSpPr>
        <p:spPr>
          <a:xfrm>
            <a:off x="10934765" y="3715990"/>
            <a:ext cx="912430" cy="261610"/>
          </a:xfrm>
          <a:prstGeom prst="rect">
            <a:avLst/>
          </a:prstGeom>
          <a:noFill/>
        </p:spPr>
        <p:txBody>
          <a:bodyPr wrap="none" lIns="91440" tIns="45720" rIns="91440" bIns="45720">
            <a:spAutoFit/>
          </a:bodyPr>
          <a:lstStyle/>
          <a:p>
            <a:pPr algn="ctr"/>
            <a:r>
              <a:rPr lang="en-US" altLang="zh-TW" sz="1100" dirty="0">
                <a:ln w="0"/>
                <a:latin typeface="Times New Roman" panose="02020603050405020304" pitchFamily="18" charset="0"/>
                <a:cs typeface="Times New Roman" panose="02020603050405020304" pitchFamily="18" charset="0"/>
              </a:rPr>
              <a:t>P7 ^ E4 ^ P8</a:t>
            </a:r>
            <a:endParaRPr lang="zh-TW" altLang="en-US" sz="1100"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18" name="圖片 17" descr="\documentclass{article}&#10;\usepackage{amsmath, xcolor,bm}&#10;\pagestyle{empty}&#10;\begin{document}&#10;&#10;&#10;\[&#10;\bm{H}_{Combine}:\quad&#10;\begin{bmatrix}&#10;\bm{H}_{\text{payload}} &amp; \bm{0} &amp; \bm{0} \\[6pt]&#10;\bm{0}               &amp; \bm{H}_{\text{extra}}   &amp; \bm{0} \\[6pt]&#10;\bm{M}_{\text{Puncpos}} &amp; \bm{I}               &amp; \bm{I}&#10;\end{bmatrix}&#10;\]&#10;&#10;&#10;\end{document}" title="IguanaTex Bitmap Display">
            <a:extLst>
              <a:ext uri="{FF2B5EF4-FFF2-40B4-BE49-F238E27FC236}">
                <a16:creationId xmlns:a16="http://schemas.microsoft.com/office/drawing/2014/main" id="{4C5ACE0C-DA13-1249-8E66-54FB2D62C62C}"/>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869407" y="5012933"/>
            <a:ext cx="3786515" cy="1093028"/>
          </a:xfrm>
          <a:prstGeom prst="rect">
            <a:avLst/>
          </a:prstGeom>
        </p:spPr>
      </p:pic>
      <p:pic>
        <p:nvPicPr>
          <p:cNvPr id="24" name="圖片 23" descr="\documentclass{article}&#10;\usepackage{amsmath, xcolor,bm}&#10;\pagestyle{empty}&#10;\begin{document}&#10;&#10;$M_{puncpos} $ each row degree is 2.&#10;&#10;\end{document}" title="IguanaTex Bitmap Display">
            <a:extLst>
              <a:ext uri="{FF2B5EF4-FFF2-40B4-BE49-F238E27FC236}">
                <a16:creationId xmlns:a16="http://schemas.microsoft.com/office/drawing/2014/main" id="{F1BEA684-3422-5C5A-D40C-FC882BB561AE}"/>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996865" y="5447675"/>
            <a:ext cx="3010285" cy="223543"/>
          </a:xfrm>
          <a:prstGeom prst="rect">
            <a:avLst/>
          </a:prstGeom>
        </p:spPr>
      </p:pic>
      <p:pic>
        <p:nvPicPr>
          <p:cNvPr id="20" name="圖片 19"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CB37A23C-36AF-AC36-8FF5-DDB5B737606A}"/>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22582" y="4102443"/>
            <a:ext cx="3219275" cy="538849"/>
          </a:xfrm>
          <a:prstGeom prst="rect">
            <a:avLst/>
          </a:prstGeom>
        </p:spPr>
      </p:pic>
    </p:spTree>
    <p:extLst>
      <p:ext uri="{BB962C8B-B14F-4D97-AF65-F5344CB8AC3E}">
        <p14:creationId xmlns:p14="http://schemas.microsoft.com/office/powerpoint/2010/main" val="1900318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10C353-8612-D841-0F28-9119A971FAA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D13850D-0736-8C60-01E6-A6B578B57D8E}"/>
              </a:ext>
            </a:extLst>
          </p:cNvPr>
          <p:cNvSpPr>
            <a:spLocks noGrp="1"/>
          </p:cNvSpPr>
          <p:nvPr>
            <p:ph type="sldNum" sz="quarter" idx="10"/>
          </p:nvPr>
        </p:nvSpPr>
        <p:spPr/>
        <p:txBody>
          <a:bodyPr/>
          <a:lstStyle/>
          <a:p>
            <a:fld id="{280088F6-7C6C-4B38-8F53-C0D87CD1D86B}" type="slidenum">
              <a:rPr lang="zh-TW" altLang="en-US" smtClean="0"/>
              <a:pPr/>
              <a:t>37</a:t>
            </a:fld>
            <a:endParaRPr lang="zh-TW" altLang="en-US" dirty="0"/>
          </a:p>
        </p:txBody>
      </p:sp>
      <p:sp>
        <p:nvSpPr>
          <p:cNvPr id="3" name="文字方塊 2">
            <a:extLst>
              <a:ext uri="{FF2B5EF4-FFF2-40B4-BE49-F238E27FC236}">
                <a16:creationId xmlns:a16="http://schemas.microsoft.com/office/drawing/2014/main" id="{D5D0D807-8BDD-E682-E951-95AF58318E2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Multi-info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一張含有 文字, 行, 繪圖, 數字 的圖片&#10;&#10;AI 產生的內容可能不正確。">
            <a:extLst>
              <a:ext uri="{FF2B5EF4-FFF2-40B4-BE49-F238E27FC236}">
                <a16:creationId xmlns:a16="http://schemas.microsoft.com/office/drawing/2014/main" id="{EBAEDA73-89E4-284F-0DCA-E0D8922827DE}"/>
              </a:ext>
            </a:extLst>
          </p:cNvPr>
          <p:cNvPicPr>
            <a:picLocks noChangeAspect="1"/>
          </p:cNvPicPr>
          <p:nvPr/>
        </p:nvPicPr>
        <p:blipFill>
          <a:blip r:embed="rId4">
            <a:extLst>
              <a:ext uri="{28A0092B-C50C-407E-A947-70E740481C1C}">
                <a14:useLocalDpi xmlns:a14="http://schemas.microsoft.com/office/drawing/2010/main" val="0"/>
              </a:ext>
            </a:extLst>
          </a:blip>
          <a:srcRect l="3175" t="2596" r="5614"/>
          <a:stretch/>
        </p:blipFill>
        <p:spPr>
          <a:xfrm>
            <a:off x="6595371" y="1629243"/>
            <a:ext cx="4944329" cy="3960000"/>
          </a:xfrm>
          <a:prstGeom prst="rect">
            <a:avLst/>
          </a:prstGeom>
        </p:spPr>
      </p:pic>
      <p:pic>
        <p:nvPicPr>
          <p:cNvPr id="9" name="圖片 8" descr="一張含有 文字, 行, 繪圖, 數字 的圖片&#10;&#10;AI 產生的內容可能不正確。">
            <a:extLst>
              <a:ext uri="{FF2B5EF4-FFF2-40B4-BE49-F238E27FC236}">
                <a16:creationId xmlns:a16="http://schemas.microsoft.com/office/drawing/2014/main" id="{20D29315-8880-FBC5-4915-4BAC73546A1A}"/>
              </a:ext>
            </a:extLst>
          </p:cNvPr>
          <p:cNvPicPr>
            <a:picLocks noChangeAspect="1"/>
          </p:cNvPicPr>
          <p:nvPr/>
        </p:nvPicPr>
        <p:blipFill>
          <a:blip r:embed="rId5">
            <a:extLst>
              <a:ext uri="{28A0092B-C50C-407E-A947-70E740481C1C}">
                <a14:useLocalDpi xmlns:a14="http://schemas.microsoft.com/office/drawing/2010/main" val="0"/>
              </a:ext>
            </a:extLst>
          </a:blip>
          <a:srcRect l="3014" t="2390" r="6346"/>
          <a:stretch/>
        </p:blipFill>
        <p:spPr>
          <a:xfrm>
            <a:off x="824984" y="1629243"/>
            <a:ext cx="4902948" cy="3960000"/>
          </a:xfrm>
          <a:prstGeom prst="rect">
            <a:avLst/>
          </a:prstGeom>
        </p:spPr>
      </p:pic>
      <p:pic>
        <p:nvPicPr>
          <p:cNvPr id="10" name="圖片 9"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72D4403E-3C56-4553-73B6-5D823EB2134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spTree>
    <p:extLst>
      <p:ext uri="{BB962C8B-B14F-4D97-AF65-F5344CB8AC3E}">
        <p14:creationId xmlns:p14="http://schemas.microsoft.com/office/powerpoint/2010/main" val="1741629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6482B6-5573-02E8-4BAA-6A0ECBCC248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5FE5F90-A468-2532-5D5C-80CDC4C60B15}"/>
              </a:ext>
            </a:extLst>
          </p:cNvPr>
          <p:cNvSpPr>
            <a:spLocks noGrp="1"/>
          </p:cNvSpPr>
          <p:nvPr>
            <p:ph type="sldNum" sz="quarter" idx="10"/>
          </p:nvPr>
        </p:nvSpPr>
        <p:spPr/>
        <p:txBody>
          <a:bodyPr/>
          <a:lstStyle/>
          <a:p>
            <a:fld id="{280088F6-7C6C-4B38-8F53-C0D87CD1D86B}" type="slidenum">
              <a:rPr lang="zh-TW" altLang="en-US" smtClean="0"/>
              <a:pPr/>
              <a:t>38</a:t>
            </a:fld>
            <a:endParaRPr lang="zh-TW" altLang="en-US" dirty="0"/>
          </a:p>
        </p:txBody>
      </p:sp>
      <p:sp>
        <p:nvSpPr>
          <p:cNvPr id="3" name="文字方塊 2">
            <a:extLst>
              <a:ext uri="{FF2B5EF4-FFF2-40B4-BE49-F238E27FC236}">
                <a16:creationId xmlns:a16="http://schemas.microsoft.com/office/drawing/2014/main" id="{D3557BE9-7B9F-E604-346E-185998586ECA}"/>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Multi-info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16068E45-C8E9-47D7-43F5-2FE734D9E96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8" name="圖片 7" descr="一張含有 文字, 行, 繪圖, 螢幕擷取畫面 的圖片&#10;&#10;AI 產生的內容可能不正確。">
            <a:extLst>
              <a:ext uri="{FF2B5EF4-FFF2-40B4-BE49-F238E27FC236}">
                <a16:creationId xmlns:a16="http://schemas.microsoft.com/office/drawing/2014/main" id="{5AB92603-BA82-1F98-2533-7B2D4770761F}"/>
              </a:ext>
            </a:extLst>
          </p:cNvPr>
          <p:cNvPicPr>
            <a:picLocks noChangeAspect="1"/>
          </p:cNvPicPr>
          <p:nvPr/>
        </p:nvPicPr>
        <p:blipFill>
          <a:blip r:embed="rId5">
            <a:extLst>
              <a:ext uri="{28A0092B-C50C-407E-A947-70E740481C1C}">
                <a14:useLocalDpi xmlns:a14="http://schemas.microsoft.com/office/drawing/2010/main" val="0"/>
              </a:ext>
            </a:extLst>
          </a:blip>
          <a:srcRect l="3404" t="2596" r="6414"/>
          <a:stretch/>
        </p:blipFill>
        <p:spPr>
          <a:xfrm>
            <a:off x="6608489" y="1583332"/>
            <a:ext cx="4888566" cy="3960000"/>
          </a:xfrm>
          <a:prstGeom prst="rect">
            <a:avLst/>
          </a:prstGeom>
        </p:spPr>
      </p:pic>
      <p:pic>
        <p:nvPicPr>
          <p:cNvPr id="10" name="圖片 9" descr="一張含有 文字, 行, 繪圖, 圖表 的圖片&#10;&#10;AI 產生的內容可能不正確。">
            <a:extLst>
              <a:ext uri="{FF2B5EF4-FFF2-40B4-BE49-F238E27FC236}">
                <a16:creationId xmlns:a16="http://schemas.microsoft.com/office/drawing/2014/main" id="{6EF5712C-2C44-94B9-A712-0AFEC576C42D}"/>
              </a:ext>
            </a:extLst>
          </p:cNvPr>
          <p:cNvPicPr>
            <a:picLocks noChangeAspect="1"/>
          </p:cNvPicPr>
          <p:nvPr/>
        </p:nvPicPr>
        <p:blipFill>
          <a:blip r:embed="rId6">
            <a:extLst>
              <a:ext uri="{28A0092B-C50C-407E-A947-70E740481C1C}">
                <a14:useLocalDpi xmlns:a14="http://schemas.microsoft.com/office/drawing/2010/main" val="0"/>
              </a:ext>
            </a:extLst>
          </a:blip>
          <a:srcRect l="2672" t="3508" r="6459"/>
          <a:stretch/>
        </p:blipFill>
        <p:spPr>
          <a:xfrm>
            <a:off x="822961" y="1676454"/>
            <a:ext cx="4972291" cy="3960000"/>
          </a:xfrm>
          <a:prstGeom prst="rect">
            <a:avLst/>
          </a:prstGeom>
        </p:spPr>
      </p:pic>
    </p:spTree>
    <p:extLst>
      <p:ext uri="{BB962C8B-B14F-4D97-AF65-F5344CB8AC3E}">
        <p14:creationId xmlns:p14="http://schemas.microsoft.com/office/powerpoint/2010/main" val="4278819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3356-D5B9-FE16-1D7E-98A946EDBBB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71FA9E0-78E7-67B9-A43A-7A6D681C6093}"/>
              </a:ext>
            </a:extLst>
          </p:cNvPr>
          <p:cNvSpPr>
            <a:spLocks noGrp="1"/>
          </p:cNvSpPr>
          <p:nvPr>
            <p:ph type="sldNum" sz="quarter" idx="10"/>
          </p:nvPr>
        </p:nvSpPr>
        <p:spPr/>
        <p:txBody>
          <a:bodyPr/>
          <a:lstStyle/>
          <a:p>
            <a:fld id="{280088F6-7C6C-4B38-8F53-C0D87CD1D86B}" type="slidenum">
              <a:rPr lang="zh-TW" altLang="en-US" smtClean="0"/>
              <a:pPr/>
              <a:t>39</a:t>
            </a:fld>
            <a:endParaRPr lang="zh-TW" altLang="en-US" dirty="0"/>
          </a:p>
        </p:txBody>
      </p:sp>
      <p:sp>
        <p:nvSpPr>
          <p:cNvPr id="4" name="文字方塊 3">
            <a:extLst>
              <a:ext uri="{FF2B5EF4-FFF2-40B4-BE49-F238E27FC236}">
                <a16:creationId xmlns:a16="http://schemas.microsoft.com/office/drawing/2014/main" id="{A8CAAE61-74DD-DCA0-495D-4C730A2A3693}"/>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50A53D05-CEE7-AA9D-EC45-47B3D5E9367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9" cy="4804114"/>
          </a:xfrm>
          <a:prstGeom prst="rect">
            <a:avLst/>
          </a:prstGeom>
        </p:spPr>
      </p:pic>
    </p:spTree>
    <p:extLst>
      <p:ext uri="{BB962C8B-B14F-4D97-AF65-F5344CB8AC3E}">
        <p14:creationId xmlns:p14="http://schemas.microsoft.com/office/powerpoint/2010/main" val="1521097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02C8-BB80-75D1-2171-0404A81362B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85A305-B338-4310-DF9E-1BF9564F5E90}"/>
              </a:ext>
            </a:extLst>
          </p:cNvPr>
          <p:cNvSpPr>
            <a:spLocks noGrp="1"/>
          </p:cNvSpPr>
          <p:nvPr>
            <p:ph type="sldNum" sz="quarter" idx="10"/>
          </p:nvPr>
        </p:nvSpPr>
        <p:spPr/>
        <p:txBody>
          <a:bodyPr/>
          <a:lstStyle/>
          <a:p>
            <a:fld id="{280088F6-7C6C-4B38-8F53-C0D87CD1D86B}" type="slidenum">
              <a:rPr lang="zh-TW" altLang="en-US" smtClean="0"/>
              <a:pPr/>
              <a:t>4</a:t>
            </a:fld>
            <a:endParaRPr lang="zh-TW" altLang="en-US" dirty="0"/>
          </a:p>
        </p:txBody>
      </p:sp>
      <p:sp>
        <p:nvSpPr>
          <p:cNvPr id="4" name="文字方塊 3">
            <a:extLst>
              <a:ext uri="{FF2B5EF4-FFF2-40B4-BE49-F238E27FC236}">
                <a16:creationId xmlns:a16="http://schemas.microsoft.com/office/drawing/2014/main" id="{6E7FB58E-911B-FDE8-4192-55430B121C5A}"/>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484D2410-3D76-7FC7-CEAF-CDC0B236C47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9" cy="4804114"/>
          </a:xfrm>
          <a:prstGeom prst="rect">
            <a:avLst/>
          </a:prstGeom>
        </p:spPr>
      </p:pic>
    </p:spTree>
    <p:extLst>
      <p:ext uri="{BB962C8B-B14F-4D97-AF65-F5344CB8AC3E}">
        <p14:creationId xmlns:p14="http://schemas.microsoft.com/office/powerpoint/2010/main" val="601023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169B6-9814-C317-63BB-4B0A96776757}"/>
            </a:ext>
          </a:extLst>
        </p:cNvPr>
        <p:cNvGrpSpPr/>
        <p:nvPr/>
      </p:nvGrpSpPr>
      <p:grpSpPr>
        <a:xfrm>
          <a:off x="0" y="0"/>
          <a:ext cx="0" cy="0"/>
          <a:chOff x="0" y="0"/>
          <a:chExt cx="0" cy="0"/>
        </a:xfrm>
      </p:grpSpPr>
      <p:pic>
        <p:nvPicPr>
          <p:cNvPr id="5" name="圖片 4" descr="一張含有 行, 圖表, 寫生, 白色 的圖片&#10;&#10;AI 產生的內容可能不正確。">
            <a:extLst>
              <a:ext uri="{FF2B5EF4-FFF2-40B4-BE49-F238E27FC236}">
                <a16:creationId xmlns:a16="http://schemas.microsoft.com/office/drawing/2014/main" id="{FD2AB151-57C2-7F6E-18F0-AD1958221249}"/>
              </a:ext>
            </a:extLst>
          </p:cNvPr>
          <p:cNvPicPr>
            <a:picLocks noChangeAspect="1"/>
          </p:cNvPicPr>
          <p:nvPr/>
        </p:nvPicPr>
        <p:blipFill>
          <a:blip r:embed="rId11"/>
          <a:srcRect t="8480" b="8918"/>
          <a:stretch/>
        </p:blipFill>
        <p:spPr>
          <a:xfrm>
            <a:off x="557826" y="1430916"/>
            <a:ext cx="10181628" cy="2316057"/>
          </a:xfrm>
          <a:prstGeom prst="rect">
            <a:avLst/>
          </a:prstGeom>
        </p:spPr>
      </p:pic>
      <p:sp>
        <p:nvSpPr>
          <p:cNvPr id="2" name="投影片編號版面配置區 1">
            <a:extLst>
              <a:ext uri="{FF2B5EF4-FFF2-40B4-BE49-F238E27FC236}">
                <a16:creationId xmlns:a16="http://schemas.microsoft.com/office/drawing/2014/main" id="{02B1C404-13B8-234D-C410-4B6C71A3C880}"/>
              </a:ext>
            </a:extLst>
          </p:cNvPr>
          <p:cNvSpPr>
            <a:spLocks noGrp="1"/>
          </p:cNvSpPr>
          <p:nvPr>
            <p:ph type="sldNum" sz="quarter" idx="10"/>
          </p:nvPr>
        </p:nvSpPr>
        <p:spPr/>
        <p:txBody>
          <a:bodyPr/>
          <a:lstStyle/>
          <a:p>
            <a:fld id="{280088F6-7C6C-4B38-8F53-C0D87CD1D86B}" type="slidenum">
              <a:rPr lang="zh-TW" altLang="en-US" smtClean="0"/>
              <a:pPr/>
              <a:t>40</a:t>
            </a:fld>
            <a:endParaRPr lang="zh-TW" altLang="en-US" dirty="0"/>
          </a:p>
        </p:txBody>
      </p:sp>
      <p:sp>
        <p:nvSpPr>
          <p:cNvPr id="4" name="文字方塊 3">
            <a:extLst>
              <a:ext uri="{FF2B5EF4-FFF2-40B4-BE49-F238E27FC236}">
                <a16:creationId xmlns:a16="http://schemas.microsoft.com/office/drawing/2014/main" id="{425F6E84-9A04-2C04-FE56-59DF3CC3683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 xcolor}&#10;\pagestyle{empty}&#10;\begin{document}&#10;&#10;Combine Tanner Graph : &#10;&#10;\end{document}" title="IguanaTex Bitmap Display">
            <a:extLst>
              <a:ext uri="{FF2B5EF4-FFF2-40B4-BE49-F238E27FC236}">
                <a16:creationId xmlns:a16="http://schemas.microsoft.com/office/drawing/2014/main" id="{75B80A78-3FBF-29BC-C2A5-69B5750848D0}"/>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sp>
        <p:nvSpPr>
          <p:cNvPr id="7" name="矩形 6">
            <a:extLst>
              <a:ext uri="{FF2B5EF4-FFF2-40B4-BE49-F238E27FC236}">
                <a16:creationId xmlns:a16="http://schemas.microsoft.com/office/drawing/2014/main" id="{FFFBB868-B481-58E4-291E-4B6C247049C4}"/>
              </a:ext>
            </a:extLst>
          </p:cNvPr>
          <p:cNvSpPr/>
          <p:nvPr/>
        </p:nvSpPr>
        <p:spPr>
          <a:xfrm>
            <a:off x="116811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6756920F-4AFB-4B7D-314C-A280CCA3F21E}"/>
              </a:ext>
            </a:extLst>
          </p:cNvPr>
          <p:cNvSpPr/>
          <p:nvPr/>
        </p:nvSpPr>
        <p:spPr>
          <a:xfrm>
            <a:off x="2366822" y="3652893"/>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D95391E-1FF6-616B-0B75-116D6CE965F1}"/>
              </a:ext>
            </a:extLst>
          </p:cNvPr>
          <p:cNvSpPr/>
          <p:nvPr/>
        </p:nvSpPr>
        <p:spPr>
          <a:xfrm>
            <a:off x="3630918"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741CDDE7-FD4F-0E1D-AC7B-0BDA8107D8DD}"/>
              </a:ext>
            </a:extLst>
          </p:cNvPr>
          <p:cNvSpPr/>
          <p:nvPr/>
        </p:nvSpPr>
        <p:spPr>
          <a:xfrm>
            <a:off x="484882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FA0DA82D-38A3-F6C8-67F4-E02671944501}"/>
              </a:ext>
            </a:extLst>
          </p:cNvPr>
          <p:cNvSpPr/>
          <p:nvPr/>
        </p:nvSpPr>
        <p:spPr>
          <a:xfrm>
            <a:off x="5454365"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AE76611C-79D2-9549-27FE-C3CAB5825F90}"/>
              </a:ext>
            </a:extLst>
          </p:cNvPr>
          <p:cNvSpPr/>
          <p:nvPr/>
        </p:nvSpPr>
        <p:spPr>
          <a:xfrm>
            <a:off x="5993844" y="3662129"/>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23" name="圖片 22" descr="\documentclass{article}&#10;\usepackage{amsmath, xcolor,bm}&#10;\pagestyle{empty}&#10;\begin{document}&#10;&#10;&#10;\[&#10;\bm{H}_{Combine}:\quad&#10;\begin{bmatrix}&#10;\bm{H}_{\text{payload}} &amp; \bm{0} &amp; \bm{0} \\[6pt]&#10;\bm{0}               &amp; \bm{H}_{\text{extra}}   &amp; \bm{0} \\[6pt]&#10;\bm{M}_{\text{Puncpos}} &amp;  \bm{M}_{\text{extrapunc}}       &amp; \bm{I}&#10;\end{bmatrix}&#10;\]&#10;&#10;&#10;\end{document}" title="IguanaTex Bitmap Display">
            <a:extLst>
              <a:ext uri="{FF2B5EF4-FFF2-40B4-BE49-F238E27FC236}">
                <a16:creationId xmlns:a16="http://schemas.microsoft.com/office/drawing/2014/main" id="{33FDE689-8305-88D5-D92D-8D8D9E61A56F}"/>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869407" y="5012933"/>
            <a:ext cx="4206172" cy="1093028"/>
          </a:xfrm>
          <a:prstGeom prst="rect">
            <a:avLst/>
          </a:prstGeom>
        </p:spPr>
      </p:pic>
      <p:sp>
        <p:nvSpPr>
          <p:cNvPr id="9" name="矩形 8">
            <a:extLst>
              <a:ext uri="{FF2B5EF4-FFF2-40B4-BE49-F238E27FC236}">
                <a16:creationId xmlns:a16="http://schemas.microsoft.com/office/drawing/2014/main" id="{EE7C0864-F9D8-8801-CC82-5B50EBA0A886}"/>
              </a:ext>
            </a:extLst>
          </p:cNvPr>
          <p:cNvSpPr/>
          <p:nvPr/>
        </p:nvSpPr>
        <p:spPr>
          <a:xfrm>
            <a:off x="8240727" y="3662129"/>
            <a:ext cx="441147"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E3</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B05AF8C9-B35F-735D-B7F2-CE0CA56FC8BF}"/>
              </a:ext>
            </a:extLst>
          </p:cNvPr>
          <p:cNvSpPr/>
          <p:nvPr/>
        </p:nvSpPr>
        <p:spPr>
          <a:xfrm>
            <a:off x="8928836" y="3665734"/>
            <a:ext cx="441147"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E4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E6F9AB35-775B-3831-5E5C-ADD880CDEECF}"/>
              </a:ext>
            </a:extLst>
          </p:cNvPr>
          <p:cNvSpPr/>
          <p:nvPr/>
        </p:nvSpPr>
        <p:spPr>
          <a:xfrm>
            <a:off x="9526637" y="3680785"/>
            <a:ext cx="724878" cy="338554"/>
          </a:xfrm>
          <a:prstGeom prst="rect">
            <a:avLst/>
          </a:prstGeom>
          <a:noFill/>
        </p:spPr>
        <p:txBody>
          <a:bodyPr wrap="none" lIns="91440" tIns="45720" rIns="91440" bIns="45720">
            <a:spAutoFit/>
          </a:bodyPr>
          <a:lstStyle/>
          <a:p>
            <a:pPr algn="ctr"/>
            <a:r>
              <a:rPr lang="en-US" altLang="zh-TW" sz="1600" dirty="0">
                <a:ln w="0"/>
                <a:latin typeface="Times New Roman" panose="02020603050405020304" pitchFamily="18" charset="0"/>
                <a:cs typeface="Times New Roman" panose="02020603050405020304" pitchFamily="18" charset="0"/>
              </a:rPr>
              <a:t>P1^E1</a:t>
            </a:r>
            <a:endParaRPr lang="zh-TW" altLang="en-US" sz="16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AE6FE88E-283D-8C4F-0809-1550DCB24378}"/>
              </a:ext>
            </a:extLst>
          </p:cNvPr>
          <p:cNvSpPr/>
          <p:nvPr/>
        </p:nvSpPr>
        <p:spPr>
          <a:xfrm>
            <a:off x="10241230" y="3692907"/>
            <a:ext cx="724878" cy="338554"/>
          </a:xfrm>
          <a:prstGeom prst="rect">
            <a:avLst/>
          </a:prstGeom>
          <a:noFill/>
        </p:spPr>
        <p:txBody>
          <a:bodyPr wrap="none" lIns="91440" tIns="45720" rIns="91440" bIns="45720">
            <a:spAutoFit/>
          </a:bodyPr>
          <a:lstStyle/>
          <a:p>
            <a:pPr algn="ctr"/>
            <a:r>
              <a:rPr lang="en-US" altLang="zh-TW" sz="1600" dirty="0">
                <a:ln w="0"/>
                <a:latin typeface="Times New Roman" panose="02020603050405020304" pitchFamily="18" charset="0"/>
                <a:cs typeface="Times New Roman" panose="02020603050405020304" pitchFamily="18" charset="0"/>
              </a:rPr>
              <a:t>P3^E2</a:t>
            </a:r>
            <a:endParaRPr lang="zh-TW" altLang="en-US" sz="1600"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28" name="圖片 27"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73C66EBE-61E7-8A39-A6A9-FC066DE15B03}"/>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522582" y="4102443"/>
            <a:ext cx="3219275" cy="538849"/>
          </a:xfrm>
          <a:prstGeom prst="rect">
            <a:avLst/>
          </a:prstGeom>
        </p:spPr>
      </p:pic>
      <p:pic>
        <p:nvPicPr>
          <p:cNvPr id="26" name="圖片 25"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F2C94520-2E39-4077-3B47-9ED644805FA8}"/>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5454365" y="5203541"/>
            <a:ext cx="3056915" cy="223543"/>
          </a:xfrm>
          <a:prstGeom prst="rect">
            <a:avLst/>
          </a:prstGeom>
        </p:spPr>
      </p:pic>
      <p:pic>
        <p:nvPicPr>
          <p:cNvPr id="18" name="圖片 17"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91183904-4661-7132-884A-D7556669848E}"/>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5451014" y="5763682"/>
            <a:ext cx="3187201" cy="223543"/>
          </a:xfrm>
          <a:prstGeom prst="rect">
            <a:avLst/>
          </a:prstGeom>
        </p:spPr>
      </p:pic>
      <p:sp>
        <p:nvSpPr>
          <p:cNvPr id="6" name="矩形 5">
            <a:extLst>
              <a:ext uri="{FF2B5EF4-FFF2-40B4-BE49-F238E27FC236}">
                <a16:creationId xmlns:a16="http://schemas.microsoft.com/office/drawing/2014/main" id="{A9FA3394-43E1-FF29-0D25-0A1984D5D73C}"/>
              </a:ext>
            </a:extLst>
          </p:cNvPr>
          <p:cNvSpPr/>
          <p:nvPr/>
        </p:nvSpPr>
        <p:spPr>
          <a:xfrm>
            <a:off x="566274" y="1440350"/>
            <a:ext cx="6038761" cy="257898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D2FD7D1-1FE5-CE73-F1FA-64860C44843F}"/>
              </a:ext>
            </a:extLst>
          </p:cNvPr>
          <p:cNvSpPr/>
          <p:nvPr/>
        </p:nvSpPr>
        <p:spPr>
          <a:xfrm>
            <a:off x="6694237" y="1440350"/>
            <a:ext cx="2743199" cy="257898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descr="\documentclass{article}&#10;\usepackage{amsmath, xcolor}&#10;\pagestyle{empty}&#10;\begin{document}&#10;&#10;Payload Tanner Graph &#10;&#10;\end{document}" title="IguanaTex Bitmap Display">
            <a:extLst>
              <a:ext uri="{FF2B5EF4-FFF2-40B4-BE49-F238E27FC236}">
                <a16:creationId xmlns:a16="http://schemas.microsoft.com/office/drawing/2014/main" id="{37070ABB-082D-B350-9971-5F4343DC5564}"/>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136078" y="1254121"/>
            <a:ext cx="1766400" cy="161067"/>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43C04DE0-47CB-44AB-9E29-FAA39F34E28F}"/>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294442" y="1226143"/>
            <a:ext cx="1589333" cy="158934"/>
          </a:xfrm>
          <a:prstGeom prst="rect">
            <a:avLst/>
          </a:prstGeom>
        </p:spPr>
      </p:pic>
      <p:sp>
        <p:nvSpPr>
          <p:cNvPr id="22" name="矩形 21">
            <a:extLst>
              <a:ext uri="{FF2B5EF4-FFF2-40B4-BE49-F238E27FC236}">
                <a16:creationId xmlns:a16="http://schemas.microsoft.com/office/drawing/2014/main" id="{A56DFC05-E4BD-AB94-75E7-C7C1D5E4318C}"/>
              </a:ext>
            </a:extLst>
          </p:cNvPr>
          <p:cNvSpPr/>
          <p:nvPr/>
        </p:nvSpPr>
        <p:spPr>
          <a:xfrm>
            <a:off x="8240727" y="3251200"/>
            <a:ext cx="1129256" cy="429585"/>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2F316E6F-35C9-E851-0B3D-1D10F58649BA}"/>
              </a:ext>
            </a:extLst>
          </p:cNvPr>
          <p:cNvCxnSpPr/>
          <p:nvPr/>
        </p:nvCxnSpPr>
        <p:spPr>
          <a:xfrm>
            <a:off x="8756775" y="3730291"/>
            <a:ext cx="254000" cy="57809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0" name="圖片 29" descr="\documentclass{article}&#10;\usepackage{amsmath, xcolor,bm}&#10;\pagestyle{empty}&#10;\begin{document}&#10;&#10;Transmit parital extra bits(random choose)&#10;&#10;\end{document}" title="IguanaTex Bitmap Display">
            <a:extLst>
              <a:ext uri="{FF2B5EF4-FFF2-40B4-BE49-F238E27FC236}">
                <a16:creationId xmlns:a16="http://schemas.microsoft.com/office/drawing/2014/main" id="{1F02F9AF-2F95-BF70-DC97-2FD0945BA0F7}"/>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7801340" y="4384054"/>
            <a:ext cx="4302172" cy="229029"/>
          </a:xfrm>
          <a:prstGeom prst="rect">
            <a:avLst/>
          </a:prstGeom>
        </p:spPr>
      </p:pic>
    </p:spTree>
    <p:extLst>
      <p:ext uri="{BB962C8B-B14F-4D97-AF65-F5344CB8AC3E}">
        <p14:creationId xmlns:p14="http://schemas.microsoft.com/office/powerpoint/2010/main" val="185818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64D04-2C01-1424-F969-720C114F2C7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543E1FD-27D9-1330-1C8C-244F77A383F2}"/>
              </a:ext>
            </a:extLst>
          </p:cNvPr>
          <p:cNvSpPr>
            <a:spLocks noGrp="1"/>
          </p:cNvSpPr>
          <p:nvPr>
            <p:ph type="sldNum" sz="quarter" idx="10"/>
          </p:nvPr>
        </p:nvSpPr>
        <p:spPr/>
        <p:txBody>
          <a:bodyPr/>
          <a:lstStyle/>
          <a:p>
            <a:fld id="{280088F6-7C6C-4B38-8F53-C0D87CD1D86B}" type="slidenum">
              <a:rPr lang="zh-TW" altLang="en-US" smtClean="0"/>
              <a:pPr/>
              <a:t>41</a:t>
            </a:fld>
            <a:endParaRPr lang="zh-TW" altLang="en-US" dirty="0"/>
          </a:p>
        </p:txBody>
      </p:sp>
      <p:sp>
        <p:nvSpPr>
          <p:cNvPr id="3" name="文字方塊 2">
            <a:extLst>
              <a:ext uri="{FF2B5EF4-FFF2-40B4-BE49-F238E27FC236}">
                <a16:creationId xmlns:a16="http://schemas.microsoft.com/office/drawing/2014/main" id="{3FBCB8B1-B391-86E6-B065-068A258F5A7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F7A9B0CF-EAB9-F0B1-4A3D-9625E0B5A68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8" name="圖片 7" descr="一張含有 文字, 行, 繪圖, 圖表 的圖片&#10;&#10;AI 產生的內容可能不正確。">
            <a:extLst>
              <a:ext uri="{FF2B5EF4-FFF2-40B4-BE49-F238E27FC236}">
                <a16:creationId xmlns:a16="http://schemas.microsoft.com/office/drawing/2014/main" id="{265B942C-FF4B-89E5-4241-23B431320C61}"/>
              </a:ext>
            </a:extLst>
          </p:cNvPr>
          <p:cNvPicPr>
            <a:picLocks noChangeAspect="1"/>
          </p:cNvPicPr>
          <p:nvPr/>
        </p:nvPicPr>
        <p:blipFill>
          <a:blip r:embed="rId5">
            <a:extLst>
              <a:ext uri="{28A0092B-C50C-407E-A947-70E740481C1C}">
                <a14:useLocalDpi xmlns:a14="http://schemas.microsoft.com/office/drawing/2010/main" val="0"/>
              </a:ext>
            </a:extLst>
          </a:blip>
          <a:srcRect l="3404" t="2596" r="6985"/>
          <a:stretch/>
        </p:blipFill>
        <p:spPr>
          <a:xfrm>
            <a:off x="6608687" y="1629243"/>
            <a:ext cx="4857586" cy="3960000"/>
          </a:xfrm>
          <a:prstGeom prst="rect">
            <a:avLst/>
          </a:prstGeom>
        </p:spPr>
      </p:pic>
      <p:pic>
        <p:nvPicPr>
          <p:cNvPr id="10" name="圖片 9" descr="一張含有 文字, 行, 繪圖, 數字 的圖片&#10;&#10;AI 產生的內容可能不正確。">
            <a:extLst>
              <a:ext uri="{FF2B5EF4-FFF2-40B4-BE49-F238E27FC236}">
                <a16:creationId xmlns:a16="http://schemas.microsoft.com/office/drawing/2014/main" id="{6A9D5DF4-B757-31FA-BD5D-70A1196C8EEC}"/>
              </a:ext>
            </a:extLst>
          </p:cNvPr>
          <p:cNvPicPr>
            <a:picLocks noChangeAspect="1"/>
          </p:cNvPicPr>
          <p:nvPr/>
        </p:nvPicPr>
        <p:blipFill>
          <a:blip r:embed="rId6">
            <a:extLst>
              <a:ext uri="{28A0092B-C50C-407E-A947-70E740481C1C}">
                <a14:useLocalDpi xmlns:a14="http://schemas.microsoft.com/office/drawing/2010/main" val="0"/>
              </a:ext>
            </a:extLst>
          </a:blip>
          <a:srcRect l="3244" t="3508" r="6002"/>
          <a:stretch/>
        </p:blipFill>
        <p:spPr>
          <a:xfrm>
            <a:off x="819068" y="1629243"/>
            <a:ext cx="4966036" cy="3960000"/>
          </a:xfrm>
          <a:prstGeom prst="rect">
            <a:avLst/>
          </a:prstGeom>
        </p:spPr>
      </p:pic>
    </p:spTree>
    <p:extLst>
      <p:ext uri="{BB962C8B-B14F-4D97-AF65-F5344CB8AC3E}">
        <p14:creationId xmlns:p14="http://schemas.microsoft.com/office/powerpoint/2010/main" val="177514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F4749-0BDA-3962-3A95-6BCF14D706C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48F271B-0061-4E84-7624-65661A43DC7B}"/>
              </a:ext>
            </a:extLst>
          </p:cNvPr>
          <p:cNvSpPr>
            <a:spLocks noGrp="1"/>
          </p:cNvSpPr>
          <p:nvPr>
            <p:ph type="sldNum" sz="quarter" idx="10"/>
          </p:nvPr>
        </p:nvSpPr>
        <p:spPr/>
        <p:txBody>
          <a:bodyPr/>
          <a:lstStyle/>
          <a:p>
            <a:fld id="{280088F6-7C6C-4B38-8F53-C0D87CD1D86B}" type="slidenum">
              <a:rPr lang="zh-TW" altLang="en-US" smtClean="0"/>
              <a:pPr/>
              <a:t>42</a:t>
            </a:fld>
            <a:endParaRPr lang="zh-TW" altLang="en-US" dirty="0"/>
          </a:p>
        </p:txBody>
      </p:sp>
      <p:sp>
        <p:nvSpPr>
          <p:cNvPr id="3" name="文字方塊 2">
            <a:extLst>
              <a:ext uri="{FF2B5EF4-FFF2-40B4-BE49-F238E27FC236}">
                <a16:creationId xmlns:a16="http://schemas.microsoft.com/office/drawing/2014/main" id="{7747AB54-65C1-F974-A07F-2F1A5A59C53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886B622D-648E-4FBA-4B68-F54D6696402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2" name="圖片 11" descr="一張含有 文字, 行, 螢幕擷取畫面, 繪圖 的圖片&#10;&#10;AI 產生的內容可能不正確。">
            <a:extLst>
              <a:ext uri="{FF2B5EF4-FFF2-40B4-BE49-F238E27FC236}">
                <a16:creationId xmlns:a16="http://schemas.microsoft.com/office/drawing/2014/main" id="{3AB6467D-50E8-CC68-FF94-32BF7070E0A5}"/>
              </a:ext>
            </a:extLst>
          </p:cNvPr>
          <p:cNvPicPr>
            <a:picLocks noChangeAspect="1"/>
          </p:cNvPicPr>
          <p:nvPr/>
        </p:nvPicPr>
        <p:blipFill>
          <a:blip r:embed="rId5">
            <a:extLst>
              <a:ext uri="{28A0092B-C50C-407E-A947-70E740481C1C}">
                <a14:useLocalDpi xmlns:a14="http://schemas.microsoft.com/office/drawing/2010/main" val="0"/>
              </a:ext>
            </a:extLst>
          </a:blip>
          <a:srcRect l="2489" t="2596" r="6757"/>
          <a:stretch/>
        </p:blipFill>
        <p:spPr>
          <a:xfrm>
            <a:off x="6574537" y="1629243"/>
            <a:ext cx="4919545" cy="3960000"/>
          </a:xfrm>
          <a:prstGeom prst="rect">
            <a:avLst/>
          </a:prstGeom>
        </p:spPr>
      </p:pic>
      <p:pic>
        <p:nvPicPr>
          <p:cNvPr id="14" name="圖片 13" descr="一張含有 文字, 行, 繪圖, 圖表 的圖片&#10;&#10;AI 產生的內容可能不正確。">
            <a:extLst>
              <a:ext uri="{FF2B5EF4-FFF2-40B4-BE49-F238E27FC236}">
                <a16:creationId xmlns:a16="http://schemas.microsoft.com/office/drawing/2014/main" id="{B3B0B4F0-FFC8-CE1A-67CE-7642DCF07751}"/>
              </a:ext>
            </a:extLst>
          </p:cNvPr>
          <p:cNvPicPr>
            <a:picLocks noChangeAspect="1"/>
          </p:cNvPicPr>
          <p:nvPr/>
        </p:nvPicPr>
        <p:blipFill>
          <a:blip r:embed="rId6">
            <a:extLst>
              <a:ext uri="{28A0092B-C50C-407E-A947-70E740481C1C}">
                <a14:useLocalDpi xmlns:a14="http://schemas.microsoft.com/office/drawing/2010/main" val="0"/>
              </a:ext>
            </a:extLst>
          </a:blip>
          <a:srcRect l="2717" t="2596" r="7328"/>
          <a:stretch/>
        </p:blipFill>
        <p:spPr>
          <a:xfrm>
            <a:off x="859536" y="1629243"/>
            <a:ext cx="4876174" cy="3960000"/>
          </a:xfrm>
          <a:prstGeom prst="rect">
            <a:avLst/>
          </a:prstGeom>
        </p:spPr>
      </p:pic>
    </p:spTree>
    <p:extLst>
      <p:ext uri="{BB962C8B-B14F-4D97-AF65-F5344CB8AC3E}">
        <p14:creationId xmlns:p14="http://schemas.microsoft.com/office/powerpoint/2010/main" val="1289361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BBA5-90A5-AAFE-0DCA-04FAFBB8ED4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005710-F68A-E226-E3FA-44E974ECB21C}"/>
              </a:ext>
            </a:extLst>
          </p:cNvPr>
          <p:cNvSpPr>
            <a:spLocks noGrp="1"/>
          </p:cNvSpPr>
          <p:nvPr>
            <p:ph type="sldNum" sz="quarter" idx="10"/>
          </p:nvPr>
        </p:nvSpPr>
        <p:spPr/>
        <p:txBody>
          <a:bodyPr/>
          <a:lstStyle/>
          <a:p>
            <a:fld id="{280088F6-7C6C-4B38-8F53-C0D87CD1D86B}" type="slidenum">
              <a:rPr lang="zh-TW" altLang="en-US" smtClean="0"/>
              <a:pPr/>
              <a:t>43</a:t>
            </a:fld>
            <a:endParaRPr lang="zh-TW" altLang="en-US" dirty="0"/>
          </a:p>
        </p:txBody>
      </p:sp>
      <p:sp>
        <p:nvSpPr>
          <p:cNvPr id="9" name="文字方塊 8">
            <a:extLst>
              <a:ext uri="{FF2B5EF4-FFF2-40B4-BE49-F238E27FC236}">
                <a16:creationId xmlns:a16="http://schemas.microsoft.com/office/drawing/2014/main" id="{F789AB8B-E40E-D122-D83E-28AAF584CBAD}"/>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 so there’s no need to try each Extra codeword one by one, and it might even let you include more extra bits.&#10;  &#10;  \item Sending some extra bits can \textcolor{red}{improve Extra’s performance at low SNR}.&#10;&#10;\end{itemize}&#10;\end{document}&#10;&#10;&#10;&#10;&#10;&#10;&#10;&#10;&#10;" title="IguanaTex Bitmap Display">
            <a:extLst>
              <a:ext uri="{FF2B5EF4-FFF2-40B4-BE49-F238E27FC236}">
                <a16:creationId xmlns:a16="http://schemas.microsoft.com/office/drawing/2014/main" id="{67D42A36-9EBF-B9EB-2300-7E4E3ECAF8F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8" y="1143366"/>
            <a:ext cx="8489453" cy="2189519"/>
          </a:xfrm>
          <a:prstGeom prst="rect">
            <a:avLst/>
          </a:prstGeom>
        </p:spPr>
      </p:pic>
    </p:spTree>
    <p:extLst>
      <p:ext uri="{BB962C8B-B14F-4D97-AF65-F5344CB8AC3E}">
        <p14:creationId xmlns:p14="http://schemas.microsoft.com/office/powerpoint/2010/main" val="613036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5DFBA-66D9-4EC3-0C26-DA402C2898D9}"/>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4AF2383-99D6-B72F-7402-372350C2C616}"/>
              </a:ext>
            </a:extLst>
          </p:cNvPr>
          <p:cNvSpPr>
            <a:spLocks noGrp="1"/>
          </p:cNvSpPr>
          <p:nvPr>
            <p:ph type="sldNum" sz="quarter" idx="10"/>
          </p:nvPr>
        </p:nvSpPr>
        <p:spPr/>
        <p:txBody>
          <a:bodyPr/>
          <a:lstStyle/>
          <a:p>
            <a:fld id="{280088F6-7C6C-4B38-8F53-C0D87CD1D86B}" type="slidenum">
              <a:rPr lang="zh-TW" altLang="en-US" smtClean="0"/>
              <a:pPr/>
              <a:t>44</a:t>
            </a:fld>
            <a:endParaRPr lang="zh-TW" altLang="en-US" dirty="0"/>
          </a:p>
        </p:txBody>
      </p:sp>
      <p:sp>
        <p:nvSpPr>
          <p:cNvPr id="4" name="文字方塊 3">
            <a:extLst>
              <a:ext uri="{FF2B5EF4-FFF2-40B4-BE49-F238E27FC236}">
                <a16:creationId xmlns:a16="http://schemas.microsoft.com/office/drawing/2014/main" id="{E456D9F3-D41E-5064-254A-6C3A5AE48A3B}"/>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5615F8C5-D69E-B018-1C48-DED10BACEF1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9" cy="4804114"/>
          </a:xfrm>
          <a:prstGeom prst="rect">
            <a:avLst/>
          </a:prstGeom>
        </p:spPr>
      </p:pic>
    </p:spTree>
    <p:extLst>
      <p:ext uri="{BB962C8B-B14F-4D97-AF65-F5344CB8AC3E}">
        <p14:creationId xmlns:p14="http://schemas.microsoft.com/office/powerpoint/2010/main" val="331440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3EDC3-54CE-1FD4-D137-AE8FA7CCD00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3213B4D-8637-CE49-628C-E147FE235EAA}"/>
              </a:ext>
            </a:extLst>
          </p:cNvPr>
          <p:cNvSpPr>
            <a:spLocks noGrp="1"/>
          </p:cNvSpPr>
          <p:nvPr>
            <p:ph type="sldNum" sz="quarter" idx="10"/>
          </p:nvPr>
        </p:nvSpPr>
        <p:spPr/>
        <p:txBody>
          <a:bodyPr/>
          <a:lstStyle/>
          <a:p>
            <a:fld id="{280088F6-7C6C-4B38-8F53-C0D87CD1D86B}" type="slidenum">
              <a:rPr lang="zh-TW" altLang="en-US" smtClean="0"/>
              <a:pPr/>
              <a:t>45</a:t>
            </a:fld>
            <a:endParaRPr lang="zh-TW" altLang="en-US" dirty="0"/>
          </a:p>
        </p:txBody>
      </p:sp>
      <p:sp>
        <p:nvSpPr>
          <p:cNvPr id="4" name="文字方塊 3">
            <a:extLst>
              <a:ext uri="{FF2B5EF4-FFF2-40B4-BE49-F238E27FC236}">
                <a16:creationId xmlns:a16="http://schemas.microsoft.com/office/drawing/2014/main" id="{606D1785-C2FC-AEEB-DD7D-61FCCC9322D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一張含有 圖表, 行, 寫生, 圖畫 的圖片&#10;&#10;AI 產生的內容可能不正確。">
            <a:extLst>
              <a:ext uri="{FF2B5EF4-FFF2-40B4-BE49-F238E27FC236}">
                <a16:creationId xmlns:a16="http://schemas.microsoft.com/office/drawing/2014/main" id="{1DC83194-E8EA-36CC-DECB-296E1DABC6CB}"/>
              </a:ext>
            </a:extLst>
          </p:cNvPr>
          <p:cNvPicPr>
            <a:picLocks noChangeAspect="1"/>
          </p:cNvPicPr>
          <p:nvPr/>
        </p:nvPicPr>
        <p:blipFill>
          <a:blip r:embed="rId8"/>
          <a:stretch>
            <a:fillRect/>
          </a:stretch>
        </p:blipFill>
        <p:spPr>
          <a:xfrm>
            <a:off x="2368667" y="1415905"/>
            <a:ext cx="7117134" cy="4815508"/>
          </a:xfrm>
          <a:prstGeom prst="rect">
            <a:avLst/>
          </a:prstGeom>
        </p:spPr>
      </p:pic>
      <p:sp>
        <p:nvSpPr>
          <p:cNvPr id="5" name="矩形 4">
            <a:extLst>
              <a:ext uri="{FF2B5EF4-FFF2-40B4-BE49-F238E27FC236}">
                <a16:creationId xmlns:a16="http://schemas.microsoft.com/office/drawing/2014/main" id="{889150C1-4D94-6F41-0356-C0C8EF61C3DA}"/>
              </a:ext>
            </a:extLst>
          </p:cNvPr>
          <p:cNvSpPr/>
          <p:nvPr/>
        </p:nvSpPr>
        <p:spPr>
          <a:xfrm>
            <a:off x="2304288" y="1572768"/>
            <a:ext cx="4590288"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0A22E1BC-BCAC-D67D-6A4B-68B6FAFA86F4}"/>
              </a:ext>
            </a:extLst>
          </p:cNvPr>
          <p:cNvSpPr/>
          <p:nvPr/>
        </p:nvSpPr>
        <p:spPr>
          <a:xfrm>
            <a:off x="6958955" y="1572768"/>
            <a:ext cx="1426093"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descr="\documentclass{article}&#10;\usepackage{amsmath, xcolor}&#10;\pagestyle{empty}&#10;\begin{document}&#10;&#10;Payload Tanner Graph &#10;&#10;\end{document}" title="IguanaTex Bitmap Display">
            <a:extLst>
              <a:ext uri="{FF2B5EF4-FFF2-40B4-BE49-F238E27FC236}">
                <a16:creationId xmlns:a16="http://schemas.microsoft.com/office/drawing/2014/main" id="{B68A332F-80F3-82E3-C5E9-DD32DAC512F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736212" y="1356279"/>
            <a:ext cx="1766400" cy="161067"/>
          </a:xfrm>
          <a:prstGeom prst="rect">
            <a:avLst/>
          </a:prstGeom>
        </p:spPr>
      </p:pic>
      <p:pic>
        <p:nvPicPr>
          <p:cNvPr id="13" name="圖片 12" descr="\documentclass{article}&#10;\usepackage{amsmath, xcolor}&#10;\pagestyle{empty}&#10;\begin{document}&#10;&#10;Combine Tanner Graph : &#10;&#10;\end{document}" title="IguanaTex Bitmap Display">
            <a:extLst>
              <a:ext uri="{FF2B5EF4-FFF2-40B4-BE49-F238E27FC236}">
                <a16:creationId xmlns:a16="http://schemas.microsoft.com/office/drawing/2014/main" id="{5332FCA1-0495-8C81-F7B8-6FD288AAAAF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91387" y="854194"/>
            <a:ext cx="2825128" cy="231710"/>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E99FD59D-A6F6-542C-4869-9EEB995F558A}"/>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894576" y="1328301"/>
            <a:ext cx="1589333" cy="158934"/>
          </a:xfrm>
          <a:prstGeom prst="rect">
            <a:avLst/>
          </a:prstGeom>
        </p:spPr>
      </p:pic>
      <p:sp>
        <p:nvSpPr>
          <p:cNvPr id="3" name="橢圓 2">
            <a:extLst>
              <a:ext uri="{FF2B5EF4-FFF2-40B4-BE49-F238E27FC236}">
                <a16:creationId xmlns:a16="http://schemas.microsoft.com/office/drawing/2014/main" id="{4C276871-DA49-CD30-FD3D-4D057456817F}"/>
              </a:ext>
            </a:extLst>
          </p:cNvPr>
          <p:cNvSpPr/>
          <p:nvPr/>
        </p:nvSpPr>
        <p:spPr>
          <a:xfrm>
            <a:off x="6081711"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8680DD6E-2F6C-D5F8-F939-8786EFBB57B2}"/>
              </a:ext>
            </a:extLst>
          </p:cNvPr>
          <p:cNvSpPr/>
          <p:nvPr/>
        </p:nvSpPr>
        <p:spPr>
          <a:xfrm>
            <a:off x="5153023"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0A3FA089-1448-FC19-A549-FDA409E17B7C}"/>
              </a:ext>
            </a:extLst>
          </p:cNvPr>
          <p:cNvSpPr/>
          <p:nvPr/>
        </p:nvSpPr>
        <p:spPr>
          <a:xfrm>
            <a:off x="6792914"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06601A35-B5F3-AE2D-459F-BB7CAD8A0CF2}"/>
              </a:ext>
            </a:extLst>
          </p:cNvPr>
          <p:cNvSpPr/>
          <p:nvPr/>
        </p:nvSpPr>
        <p:spPr>
          <a:xfrm>
            <a:off x="8139357"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7EB25A2D-0420-B134-36C1-A1839E11CE60}"/>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14" name="矩形 13">
            <a:extLst>
              <a:ext uri="{FF2B5EF4-FFF2-40B4-BE49-F238E27FC236}">
                <a16:creationId xmlns:a16="http://schemas.microsoft.com/office/drawing/2014/main" id="{B85F6BA7-5DD3-40C4-0F23-2B49A2D212EA}"/>
              </a:ext>
            </a:extLst>
          </p:cNvPr>
          <p:cNvSpPr/>
          <p:nvPr/>
        </p:nvSpPr>
        <p:spPr>
          <a:xfrm>
            <a:off x="2107933" y="1274041"/>
            <a:ext cx="7517330"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descr="\documentclass{article}&#10;\usepackage{amsmath, xcolor}&#10;\pagestyle{empty}&#10;\begin{document}&#10;&#10;Origin Structure&#10;\end{document}" title="IguanaTex Bitmap Display">
            <a:extLst>
              <a:ext uri="{FF2B5EF4-FFF2-40B4-BE49-F238E27FC236}">
                <a16:creationId xmlns:a16="http://schemas.microsoft.com/office/drawing/2014/main" id="{F8A053AC-A7AF-64F8-3CAA-5AF84C3CC57F}"/>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5718644" y="1018905"/>
            <a:ext cx="1266133" cy="161067"/>
          </a:xfrm>
          <a:prstGeom prst="rect">
            <a:avLst/>
          </a:prstGeom>
        </p:spPr>
      </p:pic>
    </p:spTree>
    <p:extLst>
      <p:ext uri="{BB962C8B-B14F-4D97-AF65-F5344CB8AC3E}">
        <p14:creationId xmlns:p14="http://schemas.microsoft.com/office/powerpoint/2010/main" val="3361457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F7981-A18D-0312-7C12-E686B26EF0CF}"/>
            </a:ext>
          </a:extLst>
        </p:cNvPr>
        <p:cNvGrpSpPr/>
        <p:nvPr/>
      </p:nvGrpSpPr>
      <p:grpSpPr>
        <a:xfrm>
          <a:off x="0" y="0"/>
          <a:ext cx="0" cy="0"/>
          <a:chOff x="0" y="0"/>
          <a:chExt cx="0" cy="0"/>
        </a:xfrm>
      </p:grpSpPr>
      <p:pic>
        <p:nvPicPr>
          <p:cNvPr id="12" name="圖片 11" descr="\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8ACD0299-32FE-7C00-FAA3-71026DF86AA5}"/>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800418" y="4318048"/>
            <a:ext cx="4705373" cy="2048914"/>
          </a:xfrm>
          <a:prstGeom prst="rect">
            <a:avLst/>
          </a:prstGeom>
        </p:spPr>
      </p:pic>
      <p:sp>
        <p:nvSpPr>
          <p:cNvPr id="2" name="投影片編號版面配置區 1">
            <a:extLst>
              <a:ext uri="{FF2B5EF4-FFF2-40B4-BE49-F238E27FC236}">
                <a16:creationId xmlns:a16="http://schemas.microsoft.com/office/drawing/2014/main" id="{8F5F2956-46A1-8251-5F75-7B807CC96CB7}"/>
              </a:ext>
            </a:extLst>
          </p:cNvPr>
          <p:cNvSpPr>
            <a:spLocks noGrp="1"/>
          </p:cNvSpPr>
          <p:nvPr>
            <p:ph type="sldNum" sz="quarter" idx="10"/>
          </p:nvPr>
        </p:nvSpPr>
        <p:spPr/>
        <p:txBody>
          <a:bodyPr/>
          <a:lstStyle/>
          <a:p>
            <a:fld id="{280088F6-7C6C-4B38-8F53-C0D87CD1D86B}" type="slidenum">
              <a:rPr lang="zh-TW" altLang="en-US" smtClean="0"/>
              <a:pPr/>
              <a:t>46</a:t>
            </a:fld>
            <a:endParaRPr lang="zh-TW" altLang="en-US" dirty="0"/>
          </a:p>
        </p:txBody>
      </p:sp>
      <p:sp>
        <p:nvSpPr>
          <p:cNvPr id="4" name="文字方塊 3">
            <a:extLst>
              <a:ext uri="{FF2B5EF4-FFF2-40B4-BE49-F238E27FC236}">
                <a16:creationId xmlns:a16="http://schemas.microsoft.com/office/drawing/2014/main" id="{EB642DE5-D5D5-BB4C-D102-A0149BA755F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9" name="圖片 48" descr="一張含有 行, 圖表, 繪圖 的圖片&#10;&#10;AI 產生的內容可能不正確。">
            <a:extLst>
              <a:ext uri="{FF2B5EF4-FFF2-40B4-BE49-F238E27FC236}">
                <a16:creationId xmlns:a16="http://schemas.microsoft.com/office/drawing/2014/main" id="{5F83C36A-3C95-9D85-411E-A8EE7993A819}"/>
              </a:ext>
            </a:extLst>
          </p:cNvPr>
          <p:cNvPicPr>
            <a:picLocks noChangeAspect="1"/>
          </p:cNvPicPr>
          <p:nvPr/>
        </p:nvPicPr>
        <p:blipFill>
          <a:blip r:embed="rId10"/>
          <a:stretch>
            <a:fillRect/>
          </a:stretch>
        </p:blipFill>
        <p:spPr>
          <a:xfrm>
            <a:off x="933791" y="1464205"/>
            <a:ext cx="9144000" cy="1974413"/>
          </a:xfrm>
          <a:prstGeom prst="rect">
            <a:avLst/>
          </a:prstGeom>
        </p:spPr>
      </p:pic>
      <p:sp>
        <p:nvSpPr>
          <p:cNvPr id="50" name="矩形 49">
            <a:extLst>
              <a:ext uri="{FF2B5EF4-FFF2-40B4-BE49-F238E27FC236}">
                <a16:creationId xmlns:a16="http://schemas.microsoft.com/office/drawing/2014/main" id="{D3E22FAC-22D2-0E7A-CC3D-97C179B27C9F}"/>
              </a:ext>
            </a:extLst>
          </p:cNvPr>
          <p:cNvSpPr/>
          <p:nvPr/>
        </p:nvSpPr>
        <p:spPr>
          <a:xfrm>
            <a:off x="1311483" y="3202953"/>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P2</a:t>
            </a:r>
            <a:endParaRPr lang="zh-TW" altLang="en-US" sz="1400" kern="0" dirty="0">
              <a:ln w="0"/>
              <a:solidFill>
                <a:srgbClr val="000000"/>
              </a:solidFill>
              <a:latin typeface="Arial"/>
              <a:cs typeface="Arial"/>
              <a:sym typeface="Arial"/>
            </a:endParaRPr>
          </a:p>
        </p:txBody>
      </p:sp>
      <p:sp>
        <p:nvSpPr>
          <p:cNvPr id="51" name="矩形 50">
            <a:extLst>
              <a:ext uri="{FF2B5EF4-FFF2-40B4-BE49-F238E27FC236}">
                <a16:creationId xmlns:a16="http://schemas.microsoft.com/office/drawing/2014/main" id="{FB0BBC6E-85E8-F100-E201-7AD858081FEC}"/>
              </a:ext>
            </a:extLst>
          </p:cNvPr>
          <p:cNvSpPr/>
          <p:nvPr/>
        </p:nvSpPr>
        <p:spPr>
          <a:xfrm>
            <a:off x="2175083" y="3192850"/>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P4</a:t>
            </a:r>
            <a:endParaRPr lang="zh-TW" altLang="en-US" sz="1400" kern="0" dirty="0">
              <a:ln w="0"/>
              <a:solidFill>
                <a:srgbClr val="000000"/>
              </a:solidFill>
              <a:latin typeface="Arial"/>
              <a:cs typeface="Arial"/>
              <a:sym typeface="Arial"/>
            </a:endParaRPr>
          </a:p>
        </p:txBody>
      </p:sp>
      <p:sp>
        <p:nvSpPr>
          <p:cNvPr id="52" name="矩形 51">
            <a:extLst>
              <a:ext uri="{FF2B5EF4-FFF2-40B4-BE49-F238E27FC236}">
                <a16:creationId xmlns:a16="http://schemas.microsoft.com/office/drawing/2014/main" id="{1145DB55-4727-0899-695A-92ACD57808FC}"/>
              </a:ext>
            </a:extLst>
          </p:cNvPr>
          <p:cNvSpPr/>
          <p:nvPr/>
        </p:nvSpPr>
        <p:spPr>
          <a:xfrm>
            <a:off x="2579361" y="3192849"/>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P5</a:t>
            </a:r>
            <a:endParaRPr lang="zh-TW" altLang="en-US" sz="1400" kern="0" dirty="0">
              <a:ln w="0"/>
              <a:solidFill>
                <a:srgbClr val="000000"/>
              </a:solidFill>
              <a:latin typeface="Arial"/>
              <a:cs typeface="Arial"/>
              <a:sym typeface="Arial"/>
            </a:endParaRPr>
          </a:p>
        </p:txBody>
      </p:sp>
      <p:sp>
        <p:nvSpPr>
          <p:cNvPr id="53" name="矩形 52">
            <a:extLst>
              <a:ext uri="{FF2B5EF4-FFF2-40B4-BE49-F238E27FC236}">
                <a16:creationId xmlns:a16="http://schemas.microsoft.com/office/drawing/2014/main" id="{855EACF7-8420-77A2-99EE-7AEE70C29822}"/>
              </a:ext>
            </a:extLst>
          </p:cNvPr>
          <p:cNvSpPr/>
          <p:nvPr/>
        </p:nvSpPr>
        <p:spPr>
          <a:xfrm>
            <a:off x="3017702" y="3199200"/>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P6</a:t>
            </a:r>
            <a:endParaRPr lang="zh-TW" altLang="en-US" sz="1400" kern="0" dirty="0">
              <a:ln w="0"/>
              <a:solidFill>
                <a:srgbClr val="000000"/>
              </a:solidFill>
              <a:latin typeface="Arial"/>
              <a:cs typeface="Arial"/>
              <a:sym typeface="Arial"/>
            </a:endParaRPr>
          </a:p>
        </p:txBody>
      </p:sp>
      <p:sp>
        <p:nvSpPr>
          <p:cNvPr id="54" name="矩形 53">
            <a:extLst>
              <a:ext uri="{FF2B5EF4-FFF2-40B4-BE49-F238E27FC236}">
                <a16:creationId xmlns:a16="http://schemas.microsoft.com/office/drawing/2014/main" id="{BCA952BF-78B6-7143-E843-63E7152ED896}"/>
              </a:ext>
            </a:extLst>
          </p:cNvPr>
          <p:cNvSpPr/>
          <p:nvPr/>
        </p:nvSpPr>
        <p:spPr>
          <a:xfrm>
            <a:off x="3908778" y="3187409"/>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P8</a:t>
            </a:r>
            <a:endParaRPr lang="zh-TW" altLang="en-US" sz="1400" kern="0" dirty="0">
              <a:ln w="0"/>
              <a:solidFill>
                <a:srgbClr val="000000"/>
              </a:solidFill>
              <a:latin typeface="Arial"/>
              <a:cs typeface="Arial"/>
              <a:sym typeface="Arial"/>
            </a:endParaRPr>
          </a:p>
        </p:txBody>
      </p:sp>
      <p:sp>
        <p:nvSpPr>
          <p:cNvPr id="55" name="矩形 54">
            <a:extLst>
              <a:ext uri="{FF2B5EF4-FFF2-40B4-BE49-F238E27FC236}">
                <a16:creationId xmlns:a16="http://schemas.microsoft.com/office/drawing/2014/main" id="{D7157E7F-4E43-07DB-226E-1B4C29925A94}"/>
              </a:ext>
            </a:extLst>
          </p:cNvPr>
          <p:cNvSpPr/>
          <p:nvPr/>
        </p:nvSpPr>
        <p:spPr>
          <a:xfrm>
            <a:off x="4751397" y="3182878"/>
            <a:ext cx="503664"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P10</a:t>
            </a:r>
            <a:endParaRPr lang="zh-TW" altLang="en-US" sz="1400" kern="0" dirty="0">
              <a:ln w="0"/>
              <a:solidFill>
                <a:srgbClr val="000000"/>
              </a:solidFill>
              <a:latin typeface="Arial"/>
              <a:cs typeface="Arial"/>
              <a:sym typeface="Arial"/>
            </a:endParaRPr>
          </a:p>
        </p:txBody>
      </p:sp>
      <p:sp>
        <p:nvSpPr>
          <p:cNvPr id="56" name="矩形 55">
            <a:extLst>
              <a:ext uri="{FF2B5EF4-FFF2-40B4-BE49-F238E27FC236}">
                <a16:creationId xmlns:a16="http://schemas.microsoft.com/office/drawing/2014/main" id="{9133049C-E7D8-E230-1EA1-CF8330C9B912}"/>
              </a:ext>
            </a:extLst>
          </p:cNvPr>
          <p:cNvSpPr/>
          <p:nvPr/>
        </p:nvSpPr>
        <p:spPr>
          <a:xfrm>
            <a:off x="6608049" y="3192849"/>
            <a:ext cx="631904"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E1^P1</a:t>
            </a:r>
            <a:endParaRPr lang="zh-TW" altLang="en-US" sz="1200" kern="0" dirty="0">
              <a:ln w="0"/>
              <a:solidFill>
                <a:srgbClr val="000000"/>
              </a:solidFill>
              <a:latin typeface="Arial"/>
              <a:cs typeface="Arial"/>
              <a:sym typeface="Arial"/>
            </a:endParaRPr>
          </a:p>
        </p:txBody>
      </p:sp>
      <p:sp>
        <p:nvSpPr>
          <p:cNvPr id="57" name="矩形 56">
            <a:extLst>
              <a:ext uri="{FF2B5EF4-FFF2-40B4-BE49-F238E27FC236}">
                <a16:creationId xmlns:a16="http://schemas.microsoft.com/office/drawing/2014/main" id="{4F55DFBD-8E59-8747-3B5C-45A012DF6140}"/>
              </a:ext>
            </a:extLst>
          </p:cNvPr>
          <p:cNvSpPr/>
          <p:nvPr/>
        </p:nvSpPr>
        <p:spPr>
          <a:xfrm>
            <a:off x="7151071" y="3195798"/>
            <a:ext cx="631904"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E2^P3</a:t>
            </a:r>
            <a:endParaRPr lang="zh-TW" altLang="en-US" sz="1200" kern="0" dirty="0">
              <a:ln w="0"/>
              <a:solidFill>
                <a:srgbClr val="000000"/>
              </a:solidFill>
              <a:latin typeface="Arial"/>
              <a:cs typeface="Arial"/>
              <a:sym typeface="Arial"/>
            </a:endParaRPr>
          </a:p>
        </p:txBody>
      </p:sp>
      <p:sp>
        <p:nvSpPr>
          <p:cNvPr id="58" name="矩形 57">
            <a:extLst>
              <a:ext uri="{FF2B5EF4-FFF2-40B4-BE49-F238E27FC236}">
                <a16:creationId xmlns:a16="http://schemas.microsoft.com/office/drawing/2014/main" id="{9BC977E4-3904-4EEA-B1FE-6C49252EADA9}"/>
              </a:ext>
            </a:extLst>
          </p:cNvPr>
          <p:cNvSpPr/>
          <p:nvPr/>
        </p:nvSpPr>
        <p:spPr>
          <a:xfrm>
            <a:off x="8899174" y="3256456"/>
            <a:ext cx="976549"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E1^P9^P10</a:t>
            </a:r>
            <a:endParaRPr lang="zh-TW" altLang="en-US" sz="1200" kern="0" dirty="0">
              <a:ln w="0"/>
              <a:solidFill>
                <a:srgbClr val="000000"/>
              </a:solidFill>
              <a:latin typeface="Arial"/>
              <a:cs typeface="Arial"/>
              <a:sym typeface="Arial"/>
            </a:endParaRPr>
          </a:p>
        </p:txBody>
      </p:sp>
      <p:sp>
        <p:nvSpPr>
          <p:cNvPr id="59" name="矩形 58">
            <a:extLst>
              <a:ext uri="{FF2B5EF4-FFF2-40B4-BE49-F238E27FC236}">
                <a16:creationId xmlns:a16="http://schemas.microsoft.com/office/drawing/2014/main" id="{0EE761A0-7F61-D99A-27E5-761A586E9919}"/>
              </a:ext>
            </a:extLst>
          </p:cNvPr>
          <p:cNvSpPr/>
          <p:nvPr/>
        </p:nvSpPr>
        <p:spPr>
          <a:xfrm>
            <a:off x="9521053" y="3560765"/>
            <a:ext cx="891591"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E2^P7^P8</a:t>
            </a:r>
            <a:endParaRPr lang="zh-TW" altLang="en-US" sz="1200" kern="0" dirty="0">
              <a:ln w="0"/>
              <a:solidFill>
                <a:srgbClr val="000000"/>
              </a:solidFill>
              <a:latin typeface="Arial"/>
              <a:cs typeface="Arial"/>
              <a:sym typeface="Arial"/>
            </a:endParaRPr>
          </a:p>
        </p:txBody>
      </p:sp>
      <p:cxnSp>
        <p:nvCxnSpPr>
          <p:cNvPr id="60" name="直線單箭頭接點 59">
            <a:extLst>
              <a:ext uri="{FF2B5EF4-FFF2-40B4-BE49-F238E27FC236}">
                <a16:creationId xmlns:a16="http://schemas.microsoft.com/office/drawing/2014/main" id="{644B8BC6-2DA9-55D4-C326-F182B0E3BC85}"/>
              </a:ext>
            </a:extLst>
          </p:cNvPr>
          <p:cNvCxnSpPr>
            <a:cxnSpLocks/>
          </p:cNvCxnSpPr>
          <p:nvPr/>
        </p:nvCxnSpPr>
        <p:spPr>
          <a:xfrm>
            <a:off x="9930471" y="3243836"/>
            <a:ext cx="0" cy="289619"/>
          </a:xfrm>
          <a:prstGeom prst="straightConnector1">
            <a:avLst/>
          </a:prstGeom>
          <a:noFill/>
          <a:ln w="9525" cap="flat" cmpd="sng" algn="ctr">
            <a:solidFill>
              <a:srgbClr val="003BA3">
                <a:shade val="95000"/>
                <a:satMod val="105000"/>
              </a:srgbClr>
            </a:solidFill>
            <a:prstDash val="solid"/>
            <a:tailEnd type="triangle"/>
          </a:ln>
          <a:effectLst/>
        </p:spPr>
      </p:cxnSp>
      <p:sp>
        <p:nvSpPr>
          <p:cNvPr id="62" name="矩形 61">
            <a:extLst>
              <a:ext uri="{FF2B5EF4-FFF2-40B4-BE49-F238E27FC236}">
                <a16:creationId xmlns:a16="http://schemas.microsoft.com/office/drawing/2014/main" id="{32AA0C2D-66D9-741D-42CC-0856E4A579A7}"/>
              </a:ext>
            </a:extLst>
          </p:cNvPr>
          <p:cNvSpPr/>
          <p:nvPr/>
        </p:nvSpPr>
        <p:spPr>
          <a:xfrm>
            <a:off x="677333" y="1487549"/>
            <a:ext cx="7104719" cy="2073216"/>
          </a:xfrm>
          <a:prstGeom prst="rect">
            <a:avLst/>
          </a:prstGeom>
          <a:noFill/>
          <a:ln w="25400" cap="flat" cmpd="sng" algn="ctr">
            <a:solidFill>
              <a:srgbClr val="FF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3" name="矩形 62">
            <a:extLst>
              <a:ext uri="{FF2B5EF4-FFF2-40B4-BE49-F238E27FC236}">
                <a16:creationId xmlns:a16="http://schemas.microsoft.com/office/drawing/2014/main" id="{1E796DDE-6DF2-0588-1381-7E2B13D1E120}"/>
              </a:ext>
            </a:extLst>
          </p:cNvPr>
          <p:cNvSpPr/>
          <p:nvPr/>
        </p:nvSpPr>
        <p:spPr>
          <a:xfrm>
            <a:off x="2328333" y="4298364"/>
            <a:ext cx="2423064" cy="1133913"/>
          </a:xfrm>
          <a:prstGeom prst="rect">
            <a:avLst/>
          </a:prstGeom>
          <a:noFill/>
          <a:ln w="25400" cap="flat" cmpd="sng" algn="ctr">
            <a:solidFill>
              <a:srgbClr val="FF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4" name="矩形 63">
            <a:extLst>
              <a:ext uri="{FF2B5EF4-FFF2-40B4-BE49-F238E27FC236}">
                <a16:creationId xmlns:a16="http://schemas.microsoft.com/office/drawing/2014/main" id="{35800D23-138C-CF61-9005-A18A0EECEB92}"/>
              </a:ext>
            </a:extLst>
          </p:cNvPr>
          <p:cNvSpPr/>
          <p:nvPr/>
        </p:nvSpPr>
        <p:spPr>
          <a:xfrm>
            <a:off x="7993880" y="1588900"/>
            <a:ext cx="963209" cy="1654935"/>
          </a:xfrm>
          <a:prstGeom prst="rect">
            <a:avLst/>
          </a:prstGeom>
          <a:noFill/>
          <a:ln w="25400" cap="flat" cmpd="sng" algn="ctr">
            <a:solidFill>
              <a:srgbClr val="711B97"/>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5" name="矩形 64">
            <a:extLst>
              <a:ext uri="{FF2B5EF4-FFF2-40B4-BE49-F238E27FC236}">
                <a16:creationId xmlns:a16="http://schemas.microsoft.com/office/drawing/2014/main" id="{F9CEB049-1A7D-06A4-CBFB-9D78ED8D7C4B}"/>
              </a:ext>
            </a:extLst>
          </p:cNvPr>
          <p:cNvSpPr/>
          <p:nvPr/>
        </p:nvSpPr>
        <p:spPr>
          <a:xfrm>
            <a:off x="1986282" y="5541865"/>
            <a:ext cx="3856614" cy="274583"/>
          </a:xfrm>
          <a:prstGeom prst="rect">
            <a:avLst/>
          </a:prstGeom>
          <a:noFill/>
          <a:ln w="25400" cap="flat" cmpd="sng" algn="ctr">
            <a:solidFill>
              <a:srgbClr val="711B97"/>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6" name="矩形 65">
            <a:extLst>
              <a:ext uri="{FF2B5EF4-FFF2-40B4-BE49-F238E27FC236}">
                <a16:creationId xmlns:a16="http://schemas.microsoft.com/office/drawing/2014/main" id="{70A5AA36-6AB6-1F37-5B9F-F3617E2334D6}"/>
              </a:ext>
            </a:extLst>
          </p:cNvPr>
          <p:cNvSpPr/>
          <p:nvPr/>
        </p:nvSpPr>
        <p:spPr>
          <a:xfrm>
            <a:off x="9180024" y="1595210"/>
            <a:ext cx="963209" cy="1654935"/>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7" name="矩形 66">
            <a:extLst>
              <a:ext uri="{FF2B5EF4-FFF2-40B4-BE49-F238E27FC236}">
                <a16:creationId xmlns:a16="http://schemas.microsoft.com/office/drawing/2014/main" id="{F958DCD2-32A5-7D2F-29D4-D463486786A0}"/>
              </a:ext>
            </a:extLst>
          </p:cNvPr>
          <p:cNvSpPr/>
          <p:nvPr/>
        </p:nvSpPr>
        <p:spPr>
          <a:xfrm>
            <a:off x="1986282" y="5926035"/>
            <a:ext cx="3856614" cy="311096"/>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25A9CB94-43E0-D7B9-543B-86CEBC608FF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18" name="圖片 17"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BE10294E-6339-0D4E-F3B0-A10E4FCBBAA0}"/>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8" name="矩形 7">
            <a:extLst>
              <a:ext uri="{FF2B5EF4-FFF2-40B4-BE49-F238E27FC236}">
                <a16:creationId xmlns:a16="http://schemas.microsoft.com/office/drawing/2014/main" id="{E7E929CC-16EA-B2FE-5C2D-AD2934752103}"/>
              </a:ext>
            </a:extLst>
          </p:cNvPr>
          <p:cNvSpPr/>
          <p:nvPr/>
        </p:nvSpPr>
        <p:spPr>
          <a:xfrm>
            <a:off x="804901" y="1586352"/>
            <a:ext cx="4373866"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D08D15BC-7767-A658-E6B7-6A31C238F739}"/>
              </a:ext>
            </a:extLst>
          </p:cNvPr>
          <p:cNvSpPr/>
          <p:nvPr/>
        </p:nvSpPr>
        <p:spPr>
          <a:xfrm>
            <a:off x="5262469" y="1582386"/>
            <a:ext cx="1245715"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72B6DE9-6DD3-D5E0-E47A-E8514599BF4A}"/>
              </a:ext>
            </a:extLst>
          </p:cNvPr>
          <p:cNvSpPr/>
          <p:nvPr/>
        </p:nvSpPr>
        <p:spPr>
          <a:xfrm>
            <a:off x="8098030"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683242B-1897-92F3-10CB-8757C9AF60B6}"/>
              </a:ext>
            </a:extLst>
          </p:cNvPr>
          <p:cNvSpPr/>
          <p:nvPr/>
        </p:nvSpPr>
        <p:spPr>
          <a:xfrm>
            <a:off x="8651298"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BFB0AD8F-A2E8-9C11-BE8B-C296DBB1B095}"/>
              </a:ext>
            </a:extLst>
          </p:cNvPr>
          <p:cNvSpPr/>
          <p:nvPr/>
        </p:nvSpPr>
        <p:spPr>
          <a:xfrm>
            <a:off x="4396757" y="2950306"/>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67C8F93B-929F-728B-086D-9520C6526B9F}"/>
              </a:ext>
            </a:extLst>
          </p:cNvPr>
          <p:cNvSpPr/>
          <p:nvPr/>
        </p:nvSpPr>
        <p:spPr>
          <a:xfrm>
            <a:off x="3533179"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AAD2242C-6A58-1970-449A-A9C27EAE95E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276909" y="4578310"/>
            <a:ext cx="3010286" cy="223543"/>
          </a:xfrm>
          <a:prstGeom prst="rect">
            <a:avLst/>
          </a:prstGeom>
        </p:spPr>
      </p:pic>
      <p:pic>
        <p:nvPicPr>
          <p:cNvPr id="7" name="圖片 6"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FDB08BE8-373E-2E50-BBC8-6107B0D3A04F}"/>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276909" y="5060383"/>
            <a:ext cx="3270858" cy="204343"/>
          </a:xfrm>
          <a:prstGeom prst="rect">
            <a:avLst/>
          </a:prstGeom>
        </p:spPr>
      </p:pic>
      <p:pic>
        <p:nvPicPr>
          <p:cNvPr id="17" name="圖片 1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D1EF850-651F-7D8A-FBA3-A2ECBC3D83B0}"/>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276909" y="5525665"/>
            <a:ext cx="3270859" cy="204343"/>
          </a:xfrm>
          <a:prstGeom prst="rect">
            <a:avLst/>
          </a:prstGeom>
        </p:spPr>
      </p:pic>
    </p:spTree>
    <p:extLst>
      <p:ext uri="{BB962C8B-B14F-4D97-AF65-F5344CB8AC3E}">
        <p14:creationId xmlns:p14="http://schemas.microsoft.com/office/powerpoint/2010/main" val="3911941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1DAB-D79A-DF97-DC0D-DCCBB6487F0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2402C95-068D-441B-A459-D4B142ABD2D6}"/>
              </a:ext>
            </a:extLst>
          </p:cNvPr>
          <p:cNvSpPr>
            <a:spLocks noGrp="1"/>
          </p:cNvSpPr>
          <p:nvPr>
            <p:ph type="sldNum" sz="quarter" idx="10"/>
          </p:nvPr>
        </p:nvSpPr>
        <p:spPr/>
        <p:txBody>
          <a:bodyPr/>
          <a:lstStyle/>
          <a:p>
            <a:fld id="{280088F6-7C6C-4B38-8F53-C0D87CD1D86B}" type="slidenum">
              <a:rPr lang="zh-TW" altLang="en-US" smtClean="0"/>
              <a:pPr/>
              <a:t>47</a:t>
            </a:fld>
            <a:endParaRPr lang="zh-TW" altLang="en-US" dirty="0"/>
          </a:p>
        </p:txBody>
      </p:sp>
      <p:sp>
        <p:nvSpPr>
          <p:cNvPr id="3" name="文字方塊 2">
            <a:extLst>
              <a:ext uri="{FF2B5EF4-FFF2-40B4-BE49-F238E27FC236}">
                <a16:creationId xmlns:a16="http://schemas.microsoft.com/office/drawing/2014/main" id="{70E27DB0-0948-AE58-0EB5-8B25096D3AC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 name="圖片 3"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D66A2424-0895-248A-B9FD-B7EBD4E21BC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7" name="圖片 6" descr="一張含有 文字, 行, 繪圖, 螢幕擷取畫面 的圖片&#10;&#10;AI 產生的內容可能不正確。">
            <a:extLst>
              <a:ext uri="{FF2B5EF4-FFF2-40B4-BE49-F238E27FC236}">
                <a16:creationId xmlns:a16="http://schemas.microsoft.com/office/drawing/2014/main" id="{9547FD55-E693-2146-CB36-B3414BB982AD}"/>
              </a:ext>
            </a:extLst>
          </p:cNvPr>
          <p:cNvPicPr>
            <a:picLocks noChangeAspect="1"/>
          </p:cNvPicPr>
          <p:nvPr/>
        </p:nvPicPr>
        <p:blipFill>
          <a:blip r:embed="rId5">
            <a:extLst>
              <a:ext uri="{28A0092B-C50C-407E-A947-70E740481C1C}">
                <a14:useLocalDpi xmlns:a14="http://schemas.microsoft.com/office/drawing/2010/main" val="0"/>
              </a:ext>
            </a:extLst>
          </a:blip>
          <a:srcRect l="2946" t="2596" r="6757"/>
          <a:stretch/>
        </p:blipFill>
        <p:spPr>
          <a:xfrm>
            <a:off x="6590099" y="1629243"/>
            <a:ext cx="4894762" cy="3960000"/>
          </a:xfrm>
          <a:prstGeom prst="rect">
            <a:avLst/>
          </a:prstGeom>
        </p:spPr>
      </p:pic>
      <p:pic>
        <p:nvPicPr>
          <p:cNvPr id="10" name="圖片 9" descr="一張含有 文字, 行, 繪圖, 圖表 的圖片&#10;&#10;AI 產生的內容可能不正確。">
            <a:extLst>
              <a:ext uri="{FF2B5EF4-FFF2-40B4-BE49-F238E27FC236}">
                <a16:creationId xmlns:a16="http://schemas.microsoft.com/office/drawing/2014/main" id="{31934D06-A28D-4571-647C-37C12E0827D9}"/>
              </a:ext>
            </a:extLst>
          </p:cNvPr>
          <p:cNvPicPr>
            <a:picLocks noChangeAspect="1"/>
          </p:cNvPicPr>
          <p:nvPr/>
        </p:nvPicPr>
        <p:blipFill>
          <a:blip r:embed="rId6">
            <a:extLst>
              <a:ext uri="{28A0092B-C50C-407E-A947-70E740481C1C}">
                <a14:useLocalDpi xmlns:a14="http://schemas.microsoft.com/office/drawing/2010/main" val="0"/>
              </a:ext>
            </a:extLst>
          </a:blip>
          <a:srcRect l="2880" t="2982" r="7126"/>
          <a:stretch/>
        </p:blipFill>
        <p:spPr>
          <a:xfrm>
            <a:off x="837965" y="1664208"/>
            <a:ext cx="4897789" cy="3960000"/>
          </a:xfrm>
          <a:prstGeom prst="rect">
            <a:avLst/>
          </a:prstGeom>
        </p:spPr>
      </p:pic>
    </p:spTree>
    <p:extLst>
      <p:ext uri="{BB962C8B-B14F-4D97-AF65-F5344CB8AC3E}">
        <p14:creationId xmlns:p14="http://schemas.microsoft.com/office/powerpoint/2010/main" val="3163833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FB102-D1D7-7846-6412-16457B77C6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C5C9014-3ECD-8593-AE74-4F4701D56F52}"/>
              </a:ext>
            </a:extLst>
          </p:cNvPr>
          <p:cNvSpPr>
            <a:spLocks noGrp="1"/>
          </p:cNvSpPr>
          <p:nvPr>
            <p:ph type="sldNum" sz="quarter" idx="10"/>
          </p:nvPr>
        </p:nvSpPr>
        <p:spPr/>
        <p:txBody>
          <a:bodyPr/>
          <a:lstStyle/>
          <a:p>
            <a:fld id="{280088F6-7C6C-4B38-8F53-C0D87CD1D86B}" type="slidenum">
              <a:rPr lang="zh-TW" altLang="en-US" smtClean="0"/>
              <a:pPr/>
              <a:t>48</a:t>
            </a:fld>
            <a:endParaRPr lang="zh-TW" altLang="en-US" dirty="0"/>
          </a:p>
        </p:txBody>
      </p:sp>
      <p:sp>
        <p:nvSpPr>
          <p:cNvPr id="3" name="文字方塊 2">
            <a:extLst>
              <a:ext uri="{FF2B5EF4-FFF2-40B4-BE49-F238E27FC236}">
                <a16:creationId xmlns:a16="http://schemas.microsoft.com/office/drawing/2014/main" id="{90EA7E63-8E5C-462E-F236-9BCD4DCB38E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一張含有 文字, 行, 繪圖, 圖表 的圖片&#10;&#10;AI 產生的內容可能不正確。">
            <a:extLst>
              <a:ext uri="{FF2B5EF4-FFF2-40B4-BE49-F238E27FC236}">
                <a16:creationId xmlns:a16="http://schemas.microsoft.com/office/drawing/2014/main" id="{130B5D99-59A1-3170-6241-F71FB980CB09}"/>
              </a:ext>
            </a:extLst>
          </p:cNvPr>
          <p:cNvPicPr>
            <a:picLocks noChangeAspect="1"/>
          </p:cNvPicPr>
          <p:nvPr/>
        </p:nvPicPr>
        <p:blipFill>
          <a:blip r:embed="rId4">
            <a:extLst>
              <a:ext uri="{28A0092B-C50C-407E-A947-70E740481C1C}">
                <a14:useLocalDpi xmlns:a14="http://schemas.microsoft.com/office/drawing/2010/main" val="0"/>
              </a:ext>
            </a:extLst>
          </a:blip>
          <a:srcRect l="3403" t="2596" r="7099"/>
          <a:stretch/>
        </p:blipFill>
        <p:spPr>
          <a:xfrm>
            <a:off x="859537" y="1629243"/>
            <a:ext cx="4851391" cy="3960000"/>
          </a:xfrm>
          <a:prstGeom prst="rect">
            <a:avLst/>
          </a:prstGeom>
        </p:spPr>
      </p:pic>
      <p:pic>
        <p:nvPicPr>
          <p:cNvPr id="8" name="圖片 7"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BA13ECCF-80E9-C5BA-9CE4-3CF3C3EE390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2" name="圖片 11" descr="一張含有 文字, 行, 螢幕擷取畫面, 繪圖 的圖片&#10;&#10;AI 產生的內容可能不正確。">
            <a:extLst>
              <a:ext uri="{FF2B5EF4-FFF2-40B4-BE49-F238E27FC236}">
                <a16:creationId xmlns:a16="http://schemas.microsoft.com/office/drawing/2014/main" id="{76815CE4-1B1F-D8D8-9AF3-CC5B7BCB7E73}"/>
              </a:ext>
            </a:extLst>
          </p:cNvPr>
          <p:cNvPicPr>
            <a:picLocks noChangeAspect="1"/>
          </p:cNvPicPr>
          <p:nvPr/>
        </p:nvPicPr>
        <p:blipFill>
          <a:blip r:embed="rId6">
            <a:extLst>
              <a:ext uri="{28A0092B-C50C-407E-A947-70E740481C1C}">
                <a14:useLocalDpi xmlns:a14="http://schemas.microsoft.com/office/drawing/2010/main" val="0"/>
              </a:ext>
            </a:extLst>
          </a:blip>
          <a:srcRect l="2718" t="2596" r="5728"/>
          <a:stretch/>
        </p:blipFill>
        <p:spPr>
          <a:xfrm>
            <a:off x="6576810" y="1629243"/>
            <a:ext cx="4962917" cy="3960000"/>
          </a:xfrm>
          <a:prstGeom prst="rect">
            <a:avLst/>
          </a:prstGeom>
        </p:spPr>
      </p:pic>
    </p:spTree>
    <p:extLst>
      <p:ext uri="{BB962C8B-B14F-4D97-AF65-F5344CB8AC3E}">
        <p14:creationId xmlns:p14="http://schemas.microsoft.com/office/powerpoint/2010/main" val="2501762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32431-B0EE-A78A-28B7-BE876CC178B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E074D37-0A38-49A0-1979-E7C936CA01B4}"/>
              </a:ext>
            </a:extLst>
          </p:cNvPr>
          <p:cNvSpPr>
            <a:spLocks noGrp="1"/>
          </p:cNvSpPr>
          <p:nvPr>
            <p:ph type="sldNum" sz="quarter" idx="10"/>
          </p:nvPr>
        </p:nvSpPr>
        <p:spPr/>
        <p:txBody>
          <a:bodyPr/>
          <a:lstStyle/>
          <a:p>
            <a:fld id="{280088F6-7C6C-4B38-8F53-C0D87CD1D86B}" type="slidenum">
              <a:rPr lang="zh-TW" altLang="en-US" smtClean="0"/>
              <a:pPr/>
              <a:t>49</a:t>
            </a:fld>
            <a:endParaRPr lang="zh-TW" altLang="en-US" dirty="0"/>
          </a:p>
        </p:txBody>
      </p:sp>
      <p:sp>
        <p:nvSpPr>
          <p:cNvPr id="3" name="文字方塊 2">
            <a:extLst>
              <a:ext uri="{FF2B5EF4-FFF2-40B4-BE49-F238E27FC236}">
                <a16:creationId xmlns:a16="http://schemas.microsoft.com/office/drawing/2014/main" id="{0A9F7013-1404-7F05-EC80-EA3B1582571E}"/>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0" name="圖片 9" descr="\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item  The performance of the extra bits is still limited at low SNR, and the performance curve shows that an error floor has already appeared.&#10;&#10;\end{itemize}&#10;\end{document}&#10;&#10;&#10;&#10;&#10;&#10;&#10;&#10;&#10;" title="IguanaTex Bitmap Display">
            <a:extLst>
              <a:ext uri="{FF2B5EF4-FFF2-40B4-BE49-F238E27FC236}">
                <a16:creationId xmlns:a16="http://schemas.microsoft.com/office/drawing/2014/main" id="{9DF1931E-CDD2-3F5A-1782-A71D078DC2C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7"/>
            <a:ext cx="8492554" cy="2503196"/>
          </a:xfrm>
          <a:prstGeom prst="rect">
            <a:avLst/>
          </a:prstGeom>
        </p:spPr>
      </p:pic>
    </p:spTree>
    <p:extLst>
      <p:ext uri="{BB962C8B-B14F-4D97-AF65-F5344CB8AC3E}">
        <p14:creationId xmlns:p14="http://schemas.microsoft.com/office/powerpoint/2010/main" val="112019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2DE67B3-18BD-D800-35F8-7556CB68C6E0}"/>
              </a:ext>
            </a:extLst>
          </p:cNvPr>
          <p:cNvSpPr>
            <a:spLocks noGrp="1"/>
          </p:cNvSpPr>
          <p:nvPr>
            <p:ph type="sldNum" sz="quarter" idx="10"/>
          </p:nvPr>
        </p:nvSpPr>
        <p:spPr/>
        <p:txBody>
          <a:bodyPr/>
          <a:lstStyle/>
          <a:p>
            <a:fld id="{280088F6-7C6C-4B38-8F53-C0D87CD1D86B}" type="slidenum">
              <a:rPr lang="zh-TW" altLang="en-US" smtClean="0"/>
              <a:pPr/>
              <a:t>5</a:t>
            </a:fld>
            <a:endParaRPr lang="zh-TW" altLang="en-US" dirty="0"/>
          </a:p>
        </p:txBody>
      </p:sp>
      <p:sp>
        <p:nvSpPr>
          <p:cNvPr id="3" name="文字方塊 2">
            <a:extLst>
              <a:ext uri="{FF2B5EF4-FFF2-40B4-BE49-F238E27FC236}">
                <a16:creationId xmlns:a16="http://schemas.microsoft.com/office/drawing/2014/main" id="{C987F518-99B0-2BE9-8AA7-7128ABD8DCFE}"/>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Concept</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5" name="圖片 14" descr="\documentclass{article}&#10;\usepackage{amsmath}&#10;&#10;\usepackage[dvipsnames]{xcolor}&#10;\pagestyle{empty}&#10;\begin{document}&#10;\begin{itemize}&#10;  \item One simple approach is to encode the extra bits and the payload data separately. This separation is either because the receiver is only interested in the extra bits or because the reliability requirement of the extra bits is higher. The main drawback of such an approach is that it will inevitably lead to an extra consumption of transmission power and bandwidth.&#10;&#10;\item To transmit extra bits along&#10;with LDPC coded data, whereby extra bits are randomly&#10;encoded and then superimposed on LDPC-coded payload data.&#10;Note that by “free-ride”.&#10;\end{itemize}&#10;\end{document}&#10;&#10;&#10;&#10;&#10;&#10;&#10;&#10;&#10;" title="IguanaTex Bitmap Display">
            <a:extLst>
              <a:ext uri="{FF2B5EF4-FFF2-40B4-BE49-F238E27FC236}">
                <a16:creationId xmlns:a16="http://schemas.microsoft.com/office/drawing/2014/main" id="{66655D4A-F112-1093-F98B-008C8700C5E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8311" y="1407429"/>
            <a:ext cx="8491008" cy="2605685"/>
          </a:xfrm>
          <a:prstGeom prst="rect">
            <a:avLst/>
          </a:prstGeom>
        </p:spPr>
      </p:pic>
    </p:spTree>
    <p:extLst>
      <p:ext uri="{BB962C8B-B14F-4D97-AF65-F5344CB8AC3E}">
        <p14:creationId xmlns:p14="http://schemas.microsoft.com/office/powerpoint/2010/main" val="124545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46BC-4B5D-2246-9948-C4FC7000749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38700B7-294B-15C0-BA2C-1AA5E5CC3869}"/>
              </a:ext>
            </a:extLst>
          </p:cNvPr>
          <p:cNvSpPr>
            <a:spLocks noGrp="1"/>
          </p:cNvSpPr>
          <p:nvPr>
            <p:ph type="sldNum" sz="quarter" idx="10"/>
          </p:nvPr>
        </p:nvSpPr>
        <p:spPr/>
        <p:txBody>
          <a:bodyPr/>
          <a:lstStyle/>
          <a:p>
            <a:fld id="{280088F6-7C6C-4B38-8F53-C0D87CD1D86B}" type="slidenum">
              <a:rPr lang="zh-TW" altLang="en-US" smtClean="0"/>
              <a:pPr/>
              <a:t>50</a:t>
            </a:fld>
            <a:endParaRPr lang="zh-TW" altLang="en-US" dirty="0"/>
          </a:p>
        </p:txBody>
      </p:sp>
      <p:sp>
        <p:nvSpPr>
          <p:cNvPr id="4" name="文字方塊 3">
            <a:extLst>
              <a:ext uri="{FF2B5EF4-FFF2-40B4-BE49-F238E27FC236}">
                <a16:creationId xmlns:a16="http://schemas.microsoft.com/office/drawing/2014/main" id="{99CCFC96-838C-D901-116B-B1B217B31415}"/>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E78B4EBF-F7FD-91B9-25E5-F5DD3573576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9" cy="4804114"/>
          </a:xfrm>
          <a:prstGeom prst="rect">
            <a:avLst/>
          </a:prstGeom>
        </p:spPr>
      </p:pic>
    </p:spTree>
    <p:extLst>
      <p:ext uri="{BB962C8B-B14F-4D97-AF65-F5344CB8AC3E}">
        <p14:creationId xmlns:p14="http://schemas.microsoft.com/office/powerpoint/2010/main" val="1489642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50E4-3B48-75F2-7394-3F9DB2B84927}"/>
            </a:ext>
          </a:extLst>
        </p:cNvPr>
        <p:cNvGrpSpPr/>
        <p:nvPr/>
      </p:nvGrpSpPr>
      <p:grpSpPr>
        <a:xfrm>
          <a:off x="0" y="0"/>
          <a:ext cx="0" cy="0"/>
          <a:chOff x="0" y="0"/>
          <a:chExt cx="0" cy="0"/>
        </a:xfrm>
      </p:grpSpPr>
      <p:pic>
        <p:nvPicPr>
          <p:cNvPr id="6" name="圖片 5" descr="一張含有 圖表, 行, 圓形, 圖畫 的圖片&#10;&#10;AI 產生的內容可能不正確。">
            <a:extLst>
              <a:ext uri="{FF2B5EF4-FFF2-40B4-BE49-F238E27FC236}">
                <a16:creationId xmlns:a16="http://schemas.microsoft.com/office/drawing/2014/main" id="{AA40E490-83CA-4909-D225-5555CAB48E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52760" y="1436393"/>
            <a:ext cx="6853496" cy="5013909"/>
          </a:xfrm>
          <a:prstGeom prst="rect">
            <a:avLst/>
          </a:prstGeom>
        </p:spPr>
      </p:pic>
      <p:sp>
        <p:nvSpPr>
          <p:cNvPr id="2" name="投影片編號版面配置區 1">
            <a:extLst>
              <a:ext uri="{FF2B5EF4-FFF2-40B4-BE49-F238E27FC236}">
                <a16:creationId xmlns:a16="http://schemas.microsoft.com/office/drawing/2014/main" id="{BB935C65-EBD4-8F73-5A56-DF0326364774}"/>
              </a:ext>
            </a:extLst>
          </p:cNvPr>
          <p:cNvSpPr>
            <a:spLocks noGrp="1"/>
          </p:cNvSpPr>
          <p:nvPr>
            <p:ph type="sldNum" sz="quarter" idx="10"/>
          </p:nvPr>
        </p:nvSpPr>
        <p:spPr/>
        <p:txBody>
          <a:bodyPr/>
          <a:lstStyle/>
          <a:p>
            <a:fld id="{280088F6-7C6C-4B38-8F53-C0D87CD1D86B}" type="slidenum">
              <a:rPr lang="zh-TW" altLang="en-US" smtClean="0"/>
              <a:pPr/>
              <a:t>51</a:t>
            </a:fld>
            <a:endParaRPr lang="zh-TW" altLang="en-US" dirty="0"/>
          </a:p>
        </p:txBody>
      </p:sp>
      <p:sp>
        <p:nvSpPr>
          <p:cNvPr id="4" name="文字方塊 3">
            <a:extLst>
              <a:ext uri="{FF2B5EF4-FFF2-40B4-BE49-F238E27FC236}">
                <a16:creationId xmlns:a16="http://schemas.microsoft.com/office/drawing/2014/main" id="{4DB73ECE-8B8F-2C96-D3F7-4AEB1A8E8369}"/>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AA54F60F-67D0-7E41-A79B-AA92C760DEA1}"/>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91387" y="946201"/>
            <a:ext cx="2825128" cy="231710"/>
          </a:xfrm>
          <a:prstGeom prst="rect">
            <a:avLst/>
          </a:prstGeom>
        </p:spPr>
      </p:pic>
      <p:sp>
        <p:nvSpPr>
          <p:cNvPr id="11" name="矩形 10">
            <a:extLst>
              <a:ext uri="{FF2B5EF4-FFF2-40B4-BE49-F238E27FC236}">
                <a16:creationId xmlns:a16="http://schemas.microsoft.com/office/drawing/2014/main" id="{909CA3F4-106B-1F93-36CB-A989E7C73BDD}"/>
              </a:ext>
            </a:extLst>
          </p:cNvPr>
          <p:cNvSpPr/>
          <p:nvPr/>
        </p:nvSpPr>
        <p:spPr>
          <a:xfrm>
            <a:off x="1965960" y="1641267"/>
            <a:ext cx="4765070"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10A55C12-E89C-2F81-F618-2FFA5648ED78}"/>
              </a:ext>
            </a:extLst>
          </p:cNvPr>
          <p:cNvSpPr/>
          <p:nvPr/>
        </p:nvSpPr>
        <p:spPr>
          <a:xfrm>
            <a:off x="6894576" y="1641267"/>
            <a:ext cx="1344168"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descr="\documentclass{article}&#10;\usepackage{amsmath, xcolor}&#10;\pagestyle{empty}&#10;\begin{document}&#10;&#10;Payload Tanner Graph &#10;&#10;\end{document}" title="IguanaTex Bitmap Display">
            <a:extLst>
              <a:ext uri="{FF2B5EF4-FFF2-40B4-BE49-F238E27FC236}">
                <a16:creationId xmlns:a16="http://schemas.microsoft.com/office/drawing/2014/main" id="{D137BE23-903F-DA1A-BE46-C155D63290B4}"/>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3508695" y="1451160"/>
            <a:ext cx="1766400" cy="161067"/>
          </a:xfrm>
          <a:prstGeom prst="rect">
            <a:avLst/>
          </a:prstGeom>
        </p:spPr>
      </p:pic>
      <p:pic>
        <p:nvPicPr>
          <p:cNvPr id="14" name="圖片 13" descr="\documentclass{article}&#10;\usepackage{amsmath, xcolor}&#10;\pagestyle{empty}&#10;\begin{document}&#10;&#10;Extra Tanner Graph &#10;&#10;\end{document}" title="IguanaTex Bitmap Display">
            <a:extLst>
              <a:ext uri="{FF2B5EF4-FFF2-40B4-BE49-F238E27FC236}">
                <a16:creationId xmlns:a16="http://schemas.microsoft.com/office/drawing/2014/main" id="{0602399C-76AB-0928-B81A-EFC3F19E0CCE}"/>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6743563" y="1436393"/>
            <a:ext cx="1589333" cy="158934"/>
          </a:xfrm>
          <a:prstGeom prst="rect">
            <a:avLst/>
          </a:prstGeom>
        </p:spPr>
      </p:pic>
      <p:pic>
        <p:nvPicPr>
          <p:cNvPr id="25" name="圖片 24" descr="\documentclass{article}&#10;\usepackage{amsmath, xcolor}&#10;\pagestyle{empty}&#10;\begin{document}&#10;\begin{itemize}&#10;\item filled circles(black): unpunctured variable nodes&#10;\item unfilled circles(white \&amp; yellow): punctured variable nodes&#10;\end{itemize}&#10;&#10;\end{document}" title="IguanaTex Bitmap Display">
            <a:extLst>
              <a:ext uri="{FF2B5EF4-FFF2-40B4-BE49-F238E27FC236}">
                <a16:creationId xmlns:a16="http://schemas.microsoft.com/office/drawing/2014/main" id="{DEF8D49A-5FCD-261E-AD08-BAB1CF8A61EA}"/>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423767" y="3761085"/>
            <a:ext cx="4103883" cy="468169"/>
          </a:xfrm>
          <a:prstGeom prst="rect">
            <a:avLst/>
          </a:prstGeom>
        </p:spPr>
      </p:pic>
      <p:pic>
        <p:nvPicPr>
          <p:cNvPr id="31" name="圖片 30" descr="\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49CF59D9-0E5A-2A1B-69C0-90C3D30F529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423767" y="4440722"/>
            <a:ext cx="5125030" cy="2048914"/>
          </a:xfrm>
          <a:prstGeom prst="rect">
            <a:avLst/>
          </a:prstGeom>
        </p:spPr>
      </p:pic>
      <p:sp>
        <p:nvSpPr>
          <p:cNvPr id="16" name="橢圓 15">
            <a:extLst>
              <a:ext uri="{FF2B5EF4-FFF2-40B4-BE49-F238E27FC236}">
                <a16:creationId xmlns:a16="http://schemas.microsoft.com/office/drawing/2014/main" id="{664BDE50-55A0-AD1D-9EE6-549E8EB40077}"/>
              </a:ext>
            </a:extLst>
          </p:cNvPr>
          <p:cNvSpPr/>
          <p:nvPr/>
        </p:nvSpPr>
        <p:spPr>
          <a:xfrm>
            <a:off x="4960143" y="3098006"/>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橢圓 17">
            <a:extLst>
              <a:ext uri="{FF2B5EF4-FFF2-40B4-BE49-F238E27FC236}">
                <a16:creationId xmlns:a16="http://schemas.microsoft.com/office/drawing/2014/main" id="{C19B3F44-831E-23DD-F7DE-6F8498E064E8}"/>
              </a:ext>
            </a:extLst>
          </p:cNvPr>
          <p:cNvSpPr/>
          <p:nvPr/>
        </p:nvSpPr>
        <p:spPr>
          <a:xfrm>
            <a:off x="5926930" y="3095785"/>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橢圓 18">
            <a:extLst>
              <a:ext uri="{FF2B5EF4-FFF2-40B4-BE49-F238E27FC236}">
                <a16:creationId xmlns:a16="http://schemas.microsoft.com/office/drawing/2014/main" id="{09AA34BC-B9D8-82E8-8DC4-80A95408C745}"/>
              </a:ext>
            </a:extLst>
          </p:cNvPr>
          <p:cNvSpPr/>
          <p:nvPr/>
        </p:nvSpPr>
        <p:spPr>
          <a:xfrm>
            <a:off x="6202968" y="4818699"/>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橢圓 19">
            <a:extLst>
              <a:ext uri="{FF2B5EF4-FFF2-40B4-BE49-F238E27FC236}">
                <a16:creationId xmlns:a16="http://schemas.microsoft.com/office/drawing/2014/main" id="{4557655A-AA1D-44C7-2FA1-79C199A8B2D0}"/>
              </a:ext>
            </a:extLst>
          </p:cNvPr>
          <p:cNvSpPr/>
          <p:nvPr/>
        </p:nvSpPr>
        <p:spPr>
          <a:xfrm>
            <a:off x="7590852" y="4816562"/>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601D2DCA-40FC-2196-7410-469B178FC2F8}"/>
              </a:ext>
            </a:extLst>
          </p:cNvPr>
          <p:cNvSpPr/>
          <p:nvPr/>
        </p:nvSpPr>
        <p:spPr>
          <a:xfrm>
            <a:off x="1796849" y="1397059"/>
            <a:ext cx="7450846"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descr="\documentclass{article}&#10;\usepackage{amsmath, xcolor}&#10;\pagestyle{empty}&#10;\begin{document}&#10;&#10;Partial-Extra Structure&#10;\end{document}" title="IguanaTex Bitmap Display">
            <a:extLst>
              <a:ext uri="{FF2B5EF4-FFF2-40B4-BE49-F238E27FC236}">
                <a16:creationId xmlns:a16="http://schemas.microsoft.com/office/drawing/2014/main" id="{0C05A6A0-082F-6E08-F425-6178F3438B1F}"/>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5434263" y="1180831"/>
            <a:ext cx="1806933" cy="129067"/>
          </a:xfrm>
          <a:prstGeom prst="rect">
            <a:avLst/>
          </a:prstGeom>
        </p:spPr>
      </p:pic>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C963E9F2-C971-BDB8-E53C-50DE5A0A3D1F}"/>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332896" y="4735191"/>
            <a:ext cx="3010286" cy="223543"/>
          </a:xfrm>
          <a:prstGeom prst="rect">
            <a:avLst/>
          </a:prstGeom>
        </p:spPr>
      </p:pic>
      <p:pic>
        <p:nvPicPr>
          <p:cNvPr id="5" name="圖片 4"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2118C76F-9B90-B066-BC18-83ACE506141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332896" y="5217264"/>
            <a:ext cx="3270858" cy="204343"/>
          </a:xfrm>
          <a:prstGeom prst="rect">
            <a:avLst/>
          </a:prstGeom>
        </p:spPr>
      </p:pic>
      <p:pic>
        <p:nvPicPr>
          <p:cNvPr id="7" name="圖片 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C16656F-D5C9-D14D-0966-8FBB6B746B55}"/>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8332896" y="5682546"/>
            <a:ext cx="3270859" cy="204343"/>
          </a:xfrm>
          <a:prstGeom prst="rect">
            <a:avLst/>
          </a:prstGeom>
        </p:spPr>
      </p:pic>
      <p:pic>
        <p:nvPicPr>
          <p:cNvPr id="10" name="圖片 9"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1E86C1F3-D564-CD53-F500-9633C4594476}"/>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8332896" y="6142552"/>
            <a:ext cx="3187202" cy="223543"/>
          </a:xfrm>
          <a:prstGeom prst="rect">
            <a:avLst/>
          </a:prstGeom>
        </p:spPr>
      </p:pic>
    </p:spTree>
    <p:extLst>
      <p:ext uri="{BB962C8B-B14F-4D97-AF65-F5344CB8AC3E}">
        <p14:creationId xmlns:p14="http://schemas.microsoft.com/office/powerpoint/2010/main" val="3536347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EA06-1301-E931-BA8E-BD62F212A8F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B849D9D-BE2F-E035-6238-3045B5AEA5BA}"/>
              </a:ext>
            </a:extLst>
          </p:cNvPr>
          <p:cNvSpPr>
            <a:spLocks noGrp="1"/>
          </p:cNvSpPr>
          <p:nvPr>
            <p:ph type="sldNum" sz="quarter" idx="10"/>
          </p:nvPr>
        </p:nvSpPr>
        <p:spPr/>
        <p:txBody>
          <a:bodyPr/>
          <a:lstStyle/>
          <a:p>
            <a:fld id="{280088F6-7C6C-4B38-8F53-C0D87CD1D86B}" type="slidenum">
              <a:rPr lang="zh-TW" altLang="en-US" smtClean="0"/>
              <a:pPr/>
              <a:t>52</a:t>
            </a:fld>
            <a:endParaRPr lang="zh-TW" altLang="en-US" dirty="0"/>
          </a:p>
        </p:txBody>
      </p:sp>
      <p:sp>
        <p:nvSpPr>
          <p:cNvPr id="4" name="文字方塊 3">
            <a:extLst>
              <a:ext uri="{FF2B5EF4-FFF2-40B4-BE49-F238E27FC236}">
                <a16:creationId xmlns:a16="http://schemas.microsoft.com/office/drawing/2014/main" id="{C3C88DC9-CC0E-2087-3F8C-4DA7A40A326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4C8E5DAB-F79F-AE39-C968-D196EE2886B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15" name="圖片 14" descr="一張含有 文字, 行, 繪圖, 螢幕擷取畫面 的圖片&#10;&#10;AI 產生的內容可能不正確。">
            <a:extLst>
              <a:ext uri="{FF2B5EF4-FFF2-40B4-BE49-F238E27FC236}">
                <a16:creationId xmlns:a16="http://schemas.microsoft.com/office/drawing/2014/main" id="{DA759F17-7C49-A175-5A98-8AE45511D935}"/>
              </a:ext>
            </a:extLst>
          </p:cNvPr>
          <p:cNvPicPr>
            <a:picLocks noChangeAspect="1"/>
          </p:cNvPicPr>
          <p:nvPr/>
        </p:nvPicPr>
        <p:blipFill>
          <a:blip r:embed="rId5">
            <a:extLst>
              <a:ext uri="{28A0092B-C50C-407E-A947-70E740481C1C}">
                <a14:useLocalDpi xmlns:a14="http://schemas.microsoft.com/office/drawing/2010/main" val="0"/>
              </a:ext>
            </a:extLst>
          </a:blip>
          <a:srcRect l="3737" t="3451" r="7267" b="1287"/>
          <a:stretch>
            <a:fillRect/>
          </a:stretch>
        </p:blipFill>
        <p:spPr>
          <a:xfrm>
            <a:off x="837431" y="1724649"/>
            <a:ext cx="4760274" cy="3960000"/>
          </a:xfrm>
          <a:prstGeom prst="rect">
            <a:avLst/>
          </a:prstGeom>
        </p:spPr>
      </p:pic>
      <p:pic>
        <p:nvPicPr>
          <p:cNvPr id="6" name="圖片 5" descr="一張含有 文字, 行, 螢幕擷取畫面, 繪圖 的圖片&#10;&#10;AI 產生的內容可能不正確。">
            <a:extLst>
              <a:ext uri="{FF2B5EF4-FFF2-40B4-BE49-F238E27FC236}">
                <a16:creationId xmlns:a16="http://schemas.microsoft.com/office/drawing/2014/main" id="{5E489FD0-F167-90D2-268B-6F5C226BDA91}"/>
              </a:ext>
            </a:extLst>
          </p:cNvPr>
          <p:cNvPicPr>
            <a:picLocks noChangeAspect="1"/>
          </p:cNvPicPr>
          <p:nvPr/>
        </p:nvPicPr>
        <p:blipFill>
          <a:blip r:embed="rId6">
            <a:extLst>
              <a:ext uri="{28A0092B-C50C-407E-A947-70E740481C1C}">
                <a14:useLocalDpi xmlns:a14="http://schemas.microsoft.com/office/drawing/2010/main" val="0"/>
              </a:ext>
            </a:extLst>
          </a:blip>
          <a:srcRect l="4025" t="2986" r="7316"/>
          <a:stretch>
            <a:fillRect/>
          </a:stretch>
        </p:blipFill>
        <p:spPr>
          <a:xfrm>
            <a:off x="6594297" y="1730226"/>
            <a:ext cx="4878607" cy="3960000"/>
          </a:xfrm>
          <a:prstGeom prst="rect">
            <a:avLst/>
          </a:prstGeom>
        </p:spPr>
      </p:pic>
    </p:spTree>
    <p:extLst>
      <p:ext uri="{BB962C8B-B14F-4D97-AF65-F5344CB8AC3E}">
        <p14:creationId xmlns:p14="http://schemas.microsoft.com/office/powerpoint/2010/main" val="2005614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4706-C418-B90F-774D-A4410AA594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22D5A42-CE83-92AF-ED5A-7DBD94898929}"/>
              </a:ext>
            </a:extLst>
          </p:cNvPr>
          <p:cNvSpPr>
            <a:spLocks noGrp="1"/>
          </p:cNvSpPr>
          <p:nvPr>
            <p:ph type="sldNum" sz="quarter" idx="10"/>
          </p:nvPr>
        </p:nvSpPr>
        <p:spPr/>
        <p:txBody>
          <a:bodyPr/>
          <a:lstStyle/>
          <a:p>
            <a:fld id="{280088F6-7C6C-4B38-8F53-C0D87CD1D86B}" type="slidenum">
              <a:rPr lang="zh-TW" altLang="en-US" smtClean="0"/>
              <a:pPr/>
              <a:t>53</a:t>
            </a:fld>
            <a:endParaRPr lang="zh-TW" altLang="en-US" dirty="0"/>
          </a:p>
        </p:txBody>
      </p:sp>
      <p:sp>
        <p:nvSpPr>
          <p:cNvPr id="4" name="文字方塊 3">
            <a:extLst>
              <a:ext uri="{FF2B5EF4-FFF2-40B4-BE49-F238E27FC236}">
                <a16:creationId xmlns:a16="http://schemas.microsoft.com/office/drawing/2014/main" id="{5192DF10-0E85-B408-C625-F62A7B04DAC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4330818F-643D-E855-BC1A-A73080A6319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7" name="圖片 6" descr="一張含有 文字, 螢幕擷取畫面, 行, 平行 的圖片&#10;&#10;AI 產生的內容可能不正確。">
            <a:extLst>
              <a:ext uri="{FF2B5EF4-FFF2-40B4-BE49-F238E27FC236}">
                <a16:creationId xmlns:a16="http://schemas.microsoft.com/office/drawing/2014/main" id="{DAC184BC-EC8E-BC10-70B4-F6B2958FFB25}"/>
              </a:ext>
            </a:extLst>
          </p:cNvPr>
          <p:cNvPicPr>
            <a:picLocks noChangeAspect="1"/>
          </p:cNvPicPr>
          <p:nvPr/>
        </p:nvPicPr>
        <p:blipFill>
          <a:blip r:embed="rId5">
            <a:extLst>
              <a:ext uri="{28A0092B-C50C-407E-A947-70E740481C1C}">
                <a14:useLocalDpi xmlns:a14="http://schemas.microsoft.com/office/drawing/2010/main" val="0"/>
              </a:ext>
            </a:extLst>
          </a:blip>
          <a:srcRect l="2424" t="3482" r="5494"/>
          <a:stretch/>
        </p:blipFill>
        <p:spPr>
          <a:xfrm>
            <a:off x="6537961" y="1618487"/>
            <a:ext cx="5031443" cy="3960000"/>
          </a:xfrm>
          <a:prstGeom prst="rect">
            <a:avLst/>
          </a:prstGeom>
        </p:spPr>
      </p:pic>
      <p:pic>
        <p:nvPicPr>
          <p:cNvPr id="9" name="圖片 8" descr="一張含有 文字, 行, 繪圖, 圖表 的圖片&#10;&#10;AI 產生的內容可能不正確。">
            <a:extLst>
              <a:ext uri="{FF2B5EF4-FFF2-40B4-BE49-F238E27FC236}">
                <a16:creationId xmlns:a16="http://schemas.microsoft.com/office/drawing/2014/main" id="{334CDD9E-8667-8958-102F-34E236DDCA56}"/>
              </a:ext>
            </a:extLst>
          </p:cNvPr>
          <p:cNvPicPr>
            <a:picLocks noChangeAspect="1"/>
          </p:cNvPicPr>
          <p:nvPr/>
        </p:nvPicPr>
        <p:blipFill>
          <a:blip r:embed="rId6">
            <a:extLst>
              <a:ext uri="{28A0092B-C50C-407E-A947-70E740481C1C}">
                <a14:useLocalDpi xmlns:a14="http://schemas.microsoft.com/office/drawing/2010/main" val="0"/>
              </a:ext>
            </a:extLst>
          </a:blip>
          <a:srcRect l="2749" t="2506" r="6460"/>
          <a:stretch/>
        </p:blipFill>
        <p:spPr>
          <a:xfrm>
            <a:off x="829151" y="1618487"/>
            <a:ext cx="4916975" cy="3960000"/>
          </a:xfrm>
          <a:prstGeom prst="rect">
            <a:avLst/>
          </a:prstGeom>
        </p:spPr>
      </p:pic>
    </p:spTree>
    <p:extLst>
      <p:ext uri="{BB962C8B-B14F-4D97-AF65-F5344CB8AC3E}">
        <p14:creationId xmlns:p14="http://schemas.microsoft.com/office/powerpoint/2010/main" val="2932040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F71B8-C9DE-F008-257C-9808574359A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2ECB77-C2F8-B701-B488-E3BCCA96AC71}"/>
              </a:ext>
            </a:extLst>
          </p:cNvPr>
          <p:cNvSpPr>
            <a:spLocks noGrp="1"/>
          </p:cNvSpPr>
          <p:nvPr>
            <p:ph type="sldNum" sz="quarter" idx="10"/>
          </p:nvPr>
        </p:nvSpPr>
        <p:spPr/>
        <p:txBody>
          <a:bodyPr/>
          <a:lstStyle/>
          <a:p>
            <a:fld id="{280088F6-7C6C-4B38-8F53-C0D87CD1D86B}" type="slidenum">
              <a:rPr lang="zh-TW" altLang="en-US" smtClean="0"/>
              <a:pPr/>
              <a:t>54</a:t>
            </a:fld>
            <a:endParaRPr lang="zh-TW" altLang="en-US" dirty="0"/>
          </a:p>
        </p:txBody>
      </p:sp>
      <p:sp>
        <p:nvSpPr>
          <p:cNvPr id="3" name="文字方塊 2">
            <a:extLst>
              <a:ext uri="{FF2B5EF4-FFF2-40B4-BE49-F238E27FC236}">
                <a16:creationId xmlns:a16="http://schemas.microsoft.com/office/drawing/2014/main" id="{A6D1E87C-578C-4E50-A1B0-FBB8B08D83F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圖片 8" descr="\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title="IguanaTex Bitmap Display">
            <a:extLst>
              <a:ext uri="{FF2B5EF4-FFF2-40B4-BE49-F238E27FC236}">
                <a16:creationId xmlns:a16="http://schemas.microsoft.com/office/drawing/2014/main" id="{DF55101C-AD73-74B7-98A2-85B2F461A2A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9"/>
            <a:ext cx="8492554" cy="1680183"/>
          </a:xfrm>
          <a:prstGeom prst="rect">
            <a:avLst/>
          </a:prstGeom>
        </p:spPr>
      </p:pic>
    </p:spTree>
    <p:extLst>
      <p:ext uri="{BB962C8B-B14F-4D97-AF65-F5344CB8AC3E}">
        <p14:creationId xmlns:p14="http://schemas.microsoft.com/office/powerpoint/2010/main" val="3335994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27C0-C928-8F55-BB7A-FC2F8BF27B0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A61D2AF-2D0E-4833-391A-72DF59628AE8}"/>
              </a:ext>
            </a:extLst>
          </p:cNvPr>
          <p:cNvSpPr>
            <a:spLocks noGrp="1"/>
          </p:cNvSpPr>
          <p:nvPr>
            <p:ph type="sldNum" sz="quarter" idx="10"/>
          </p:nvPr>
        </p:nvSpPr>
        <p:spPr/>
        <p:txBody>
          <a:bodyPr/>
          <a:lstStyle/>
          <a:p>
            <a:fld id="{280088F6-7C6C-4B38-8F53-C0D87CD1D86B}" type="slidenum">
              <a:rPr lang="zh-TW" altLang="en-US" smtClean="0"/>
              <a:pPr/>
              <a:t>55</a:t>
            </a:fld>
            <a:endParaRPr lang="zh-TW" altLang="en-US" dirty="0"/>
          </a:p>
        </p:txBody>
      </p:sp>
      <p:sp>
        <p:nvSpPr>
          <p:cNvPr id="4" name="文字方塊 3">
            <a:extLst>
              <a:ext uri="{FF2B5EF4-FFF2-40B4-BE49-F238E27FC236}">
                <a16:creationId xmlns:a16="http://schemas.microsoft.com/office/drawing/2014/main" id="{1752DB5E-1700-81CD-8936-A07A63A0D280}"/>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715DDC39-421F-843C-6967-39AA5822EB6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9" cy="4804114"/>
          </a:xfrm>
          <a:prstGeom prst="rect">
            <a:avLst/>
          </a:prstGeom>
        </p:spPr>
      </p:pic>
    </p:spTree>
    <p:extLst>
      <p:ext uri="{BB962C8B-B14F-4D97-AF65-F5344CB8AC3E}">
        <p14:creationId xmlns:p14="http://schemas.microsoft.com/office/powerpoint/2010/main" val="1969536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903DA-594A-F406-A951-467DE808DB2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FFC5DC5-1E72-936C-83C4-74B3D8391A1D}"/>
              </a:ext>
            </a:extLst>
          </p:cNvPr>
          <p:cNvSpPr>
            <a:spLocks noGrp="1"/>
          </p:cNvSpPr>
          <p:nvPr>
            <p:ph type="sldNum" sz="quarter" idx="10"/>
          </p:nvPr>
        </p:nvSpPr>
        <p:spPr/>
        <p:txBody>
          <a:bodyPr/>
          <a:lstStyle/>
          <a:p>
            <a:fld id="{280088F6-7C6C-4B38-8F53-C0D87CD1D86B}" type="slidenum">
              <a:rPr lang="zh-TW" altLang="en-US" smtClean="0"/>
              <a:pPr/>
              <a:t>56</a:t>
            </a:fld>
            <a:endParaRPr lang="zh-TW" altLang="en-US" dirty="0"/>
          </a:p>
        </p:txBody>
      </p:sp>
      <p:sp>
        <p:nvSpPr>
          <p:cNvPr id="4" name="文字方塊 3">
            <a:extLst>
              <a:ext uri="{FF2B5EF4-FFF2-40B4-BE49-F238E27FC236}">
                <a16:creationId xmlns:a16="http://schemas.microsoft.com/office/drawing/2014/main" id="{A1C885A2-4B8F-7A76-38EF-CC22A6B75CAA}"/>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Reference</a:t>
            </a:r>
          </a:p>
        </p:txBody>
      </p:sp>
      <p:pic>
        <p:nvPicPr>
          <p:cNvPr id="7" name="圖片 6" descr="\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title="IguanaTex Bitmap Display">
            <a:extLst>
              <a:ext uri="{FF2B5EF4-FFF2-40B4-BE49-F238E27FC236}">
                <a16:creationId xmlns:a16="http://schemas.microsoft.com/office/drawing/2014/main" id="{9AFA572C-46F4-D6B5-5CFF-CFDFA3C575D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664915" cy="5030395"/>
          </a:xfrm>
          <a:prstGeom prst="rect">
            <a:avLst/>
          </a:prstGeom>
        </p:spPr>
      </p:pic>
    </p:spTree>
    <p:extLst>
      <p:ext uri="{BB962C8B-B14F-4D97-AF65-F5344CB8AC3E}">
        <p14:creationId xmlns:p14="http://schemas.microsoft.com/office/powerpoint/2010/main" val="3411562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56E9-7D30-C30A-4616-E1A84C28F67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1FA1C6F-D09C-D675-336F-7878FAD1020C}"/>
              </a:ext>
            </a:extLst>
          </p:cNvPr>
          <p:cNvSpPr>
            <a:spLocks noGrp="1"/>
          </p:cNvSpPr>
          <p:nvPr>
            <p:ph type="sldNum" sz="quarter" idx="10"/>
          </p:nvPr>
        </p:nvSpPr>
        <p:spPr/>
        <p:txBody>
          <a:bodyPr/>
          <a:lstStyle/>
          <a:p>
            <a:fld id="{280088F6-7C6C-4B38-8F53-C0D87CD1D86B}" type="slidenum">
              <a:rPr lang="zh-TW" altLang="en-US" smtClean="0"/>
              <a:pPr/>
              <a:t>57</a:t>
            </a:fld>
            <a:endParaRPr lang="zh-TW" altLang="en-US" dirty="0"/>
          </a:p>
        </p:txBody>
      </p:sp>
      <p:sp>
        <p:nvSpPr>
          <p:cNvPr id="4" name="文字方塊 3">
            <a:extLst>
              <a:ext uri="{FF2B5EF4-FFF2-40B4-BE49-F238E27FC236}">
                <a16:creationId xmlns:a16="http://schemas.microsoft.com/office/drawing/2014/main" id="{F901C8E4-7659-95D9-BBF7-D515FC61B377}"/>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Reference</a:t>
            </a:r>
          </a:p>
        </p:txBody>
      </p:sp>
      <p:pic>
        <p:nvPicPr>
          <p:cNvPr id="5" name="圖片 4" descr="\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title="IguanaTex Bitmap Display">
            <a:extLst>
              <a:ext uri="{FF2B5EF4-FFF2-40B4-BE49-F238E27FC236}">
                <a16:creationId xmlns:a16="http://schemas.microsoft.com/office/drawing/2014/main" id="{A8C50EF7-72F5-E1F8-4AAA-4150A3A1E3F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579885" cy="752914"/>
          </a:xfrm>
          <a:prstGeom prst="rect">
            <a:avLst/>
          </a:prstGeom>
        </p:spPr>
      </p:pic>
    </p:spTree>
    <p:extLst>
      <p:ext uri="{BB962C8B-B14F-4D97-AF65-F5344CB8AC3E}">
        <p14:creationId xmlns:p14="http://schemas.microsoft.com/office/powerpoint/2010/main" val="16464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87DC-2C5B-BB28-7907-5256D7C15898}"/>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BE3F91-8839-D96E-509F-47CDD1C5A949}"/>
              </a:ext>
            </a:extLst>
          </p:cNvPr>
          <p:cNvSpPr>
            <a:spLocks noGrp="1"/>
          </p:cNvSpPr>
          <p:nvPr>
            <p:ph type="sldNum" sz="quarter" idx="10"/>
          </p:nvPr>
        </p:nvSpPr>
        <p:spPr/>
        <p:txBody>
          <a:bodyPr/>
          <a:lstStyle/>
          <a:p>
            <a:fld id="{280088F6-7C6C-4B38-8F53-C0D87CD1D86B}" type="slidenum">
              <a:rPr lang="zh-TW" altLang="en-US" smtClean="0"/>
              <a:pPr/>
              <a:t>6</a:t>
            </a:fld>
            <a:endParaRPr lang="zh-TW" altLang="en-US" dirty="0"/>
          </a:p>
        </p:txBody>
      </p:sp>
      <p:sp>
        <p:nvSpPr>
          <p:cNvPr id="3" name="文字方塊 2">
            <a:extLst>
              <a:ext uri="{FF2B5EF4-FFF2-40B4-BE49-F238E27FC236}">
                <a16:creationId xmlns:a16="http://schemas.microsoft.com/office/drawing/2014/main" id="{E79DA9F7-F697-3D4F-CC7E-A5F2A9C0A6D5}"/>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Encoding</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Concept </a:t>
            </a:r>
            <a:r>
              <a:rPr lang="zh-TW" altLang="en-US" sz="3200" b="1" dirty="0">
                <a:solidFill>
                  <a:schemeClr val="bg1"/>
                </a:solidFill>
                <a:latin typeface="Times New Roman" panose="02020603050405020304" pitchFamily="18" charset="0"/>
                <a:cs typeface="Times New Roman" panose="02020603050405020304" pitchFamily="18" charset="0"/>
              </a:rPr>
              <a:t>　</a:t>
            </a:r>
          </a:p>
        </p:txBody>
      </p:sp>
      <p:pic>
        <p:nvPicPr>
          <p:cNvPr id="12" name="圖片 11" descr="\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title="IguanaTex Bitmap Display">
            <a:extLst>
              <a:ext uri="{FF2B5EF4-FFF2-40B4-BE49-F238E27FC236}">
                <a16:creationId xmlns:a16="http://schemas.microsoft.com/office/drawing/2014/main" id="{82976ED3-2ED9-A861-1135-83C943D6CC11}"/>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7800109" y="1169558"/>
            <a:ext cx="4012798" cy="2074972"/>
          </a:xfrm>
          <a:prstGeom prst="rect">
            <a:avLst/>
          </a:prstGeom>
        </p:spPr>
      </p:pic>
      <p:pic>
        <p:nvPicPr>
          <p:cNvPr id="10" name="圖片 9">
            <a:extLst>
              <a:ext uri="{FF2B5EF4-FFF2-40B4-BE49-F238E27FC236}">
                <a16:creationId xmlns:a16="http://schemas.microsoft.com/office/drawing/2014/main" id="{8C9D7967-A87B-EDF0-E7B6-1E76A12EFAF2}"/>
              </a:ext>
            </a:extLst>
          </p:cNvPr>
          <p:cNvPicPr>
            <a:picLocks noChangeAspect="1"/>
          </p:cNvPicPr>
          <p:nvPr/>
        </p:nvPicPr>
        <p:blipFill>
          <a:blip r:embed="rId8"/>
          <a:stretch>
            <a:fillRect/>
          </a:stretch>
        </p:blipFill>
        <p:spPr>
          <a:xfrm>
            <a:off x="2525659" y="3577076"/>
            <a:ext cx="7140682" cy="2509728"/>
          </a:xfrm>
          <a:prstGeom prst="rect">
            <a:avLst/>
          </a:prstGeom>
        </p:spPr>
      </p:pic>
      <p:grpSp>
        <p:nvGrpSpPr>
          <p:cNvPr id="24" name="群組 23">
            <a:extLst>
              <a:ext uri="{FF2B5EF4-FFF2-40B4-BE49-F238E27FC236}">
                <a16:creationId xmlns:a16="http://schemas.microsoft.com/office/drawing/2014/main" id="{58EC4B10-B5A4-977D-2B9A-96AB63911085}"/>
              </a:ext>
            </a:extLst>
          </p:cNvPr>
          <p:cNvGrpSpPr/>
          <p:nvPr/>
        </p:nvGrpSpPr>
        <p:grpSpPr>
          <a:xfrm>
            <a:off x="833500" y="1325287"/>
            <a:ext cx="6335009" cy="1994521"/>
            <a:chOff x="901233" y="1434479"/>
            <a:chExt cx="6335009" cy="1994521"/>
          </a:xfrm>
        </p:grpSpPr>
        <p:grpSp>
          <p:nvGrpSpPr>
            <p:cNvPr id="23" name="群組 22">
              <a:extLst>
                <a:ext uri="{FF2B5EF4-FFF2-40B4-BE49-F238E27FC236}">
                  <a16:creationId xmlns:a16="http://schemas.microsoft.com/office/drawing/2014/main" id="{CABF909C-DBF9-FC74-A01F-46E0D1B1C979}"/>
                </a:ext>
              </a:extLst>
            </p:cNvPr>
            <p:cNvGrpSpPr/>
            <p:nvPr>
              <p:custDataLst>
                <p:tags r:id="rId3"/>
              </p:custDataLst>
            </p:nvPr>
          </p:nvGrpSpPr>
          <p:grpSpPr>
            <a:xfrm>
              <a:off x="901233" y="1434479"/>
              <a:ext cx="6335009" cy="1994521"/>
              <a:chOff x="901233" y="1434479"/>
              <a:chExt cx="6335009" cy="1994521"/>
            </a:xfrm>
          </p:grpSpPr>
          <p:pic>
            <p:nvPicPr>
              <p:cNvPr id="5" name="圖片 4">
                <a:extLst>
                  <a:ext uri="{FF2B5EF4-FFF2-40B4-BE49-F238E27FC236}">
                    <a16:creationId xmlns:a16="http://schemas.microsoft.com/office/drawing/2014/main" id="{0E62C4BF-79AA-07BF-C1D0-20AC63755FDA}"/>
                  </a:ext>
                </a:extLst>
              </p:cNvPr>
              <p:cNvPicPr>
                <a:picLocks noChangeAspect="1"/>
              </p:cNvPicPr>
              <p:nvPr/>
            </p:nvPicPr>
            <p:blipFill>
              <a:blip r:embed="rId9"/>
              <a:stretch>
                <a:fillRect/>
              </a:stretch>
            </p:blipFill>
            <p:spPr>
              <a:xfrm>
                <a:off x="901233" y="1434479"/>
                <a:ext cx="6335009" cy="1695687"/>
              </a:xfrm>
              <a:prstGeom prst="rect">
                <a:avLst/>
              </a:prstGeom>
            </p:spPr>
          </p:pic>
          <p:pic>
            <p:nvPicPr>
              <p:cNvPr id="22" name="圖片 21" descr="\documentclass{article}&#10;\usepackage{amsmath, xcolor}&#10;\pagestyle{empty}&#10;\begin{document}&#10;&#10;Encoding Scheme&#10;&#10;&#10;\end{document}" title="IguanaTex Bitmap Display">
                <a:extLst>
                  <a:ext uri="{FF2B5EF4-FFF2-40B4-BE49-F238E27FC236}">
                    <a16:creationId xmlns:a16="http://schemas.microsoft.com/office/drawing/2014/main" id="{C21A5B8D-A323-B7B8-481D-5EB5BD1DD970}"/>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3032625" y="3221914"/>
                <a:ext cx="1734857" cy="207086"/>
              </a:xfrm>
              <a:prstGeom prst="rect">
                <a:avLst/>
              </a:prstGeom>
            </p:spPr>
          </p:pic>
        </p:grpSp>
        <p:sp>
          <p:nvSpPr>
            <p:cNvPr id="4" name="矩形 3">
              <a:extLst>
                <a:ext uri="{FF2B5EF4-FFF2-40B4-BE49-F238E27FC236}">
                  <a16:creationId xmlns:a16="http://schemas.microsoft.com/office/drawing/2014/main" id="{96E1CBF7-6BD0-9B38-19DF-DC9633F38592}"/>
                </a:ext>
              </a:extLst>
            </p:cNvPr>
            <p:cNvSpPr/>
            <p:nvPr/>
          </p:nvSpPr>
          <p:spPr>
            <a:xfrm>
              <a:off x="3419178" y="1714500"/>
              <a:ext cx="1745488" cy="5349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descr="\documentclass{article}&#10;\usepackage{amsmath, xcolor,bm}&#10;\pagestyle{empty}&#10;\begin{document}&#10;&#10;AWGN Channel&#10;&#10;\end{document}" title="IguanaTex Bitmap Display">
              <a:extLst>
                <a:ext uri="{FF2B5EF4-FFF2-40B4-BE49-F238E27FC236}">
                  <a16:creationId xmlns:a16="http://schemas.microsoft.com/office/drawing/2014/main" id="{A7DC9BEC-0D93-B8D1-6D39-C049C3DF765D}"/>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576950" y="1906990"/>
              <a:ext cx="1429943" cy="149943"/>
            </a:xfrm>
            <a:prstGeom prst="rect">
              <a:avLst/>
            </a:prstGeom>
          </p:spPr>
        </p:pic>
      </p:grpSp>
      <p:pic>
        <p:nvPicPr>
          <p:cNvPr id="27" name="圖片 26" descr="\documentclass{article}&#10;\usepackage{amsmath, xcolor}&#10;\pagestyle{empty}&#10;\begin{document}&#10;&#10;Encoding Algorithm&#10;&#10;&#10;\end{document}" title="IguanaTex Bitmap Display">
            <a:extLst>
              <a:ext uri="{FF2B5EF4-FFF2-40B4-BE49-F238E27FC236}">
                <a16:creationId xmlns:a16="http://schemas.microsoft.com/office/drawing/2014/main" id="{12203FA5-777B-0A5A-E2F0-31A3C61EF25B}"/>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5096933" y="6032010"/>
            <a:ext cx="2016000" cy="209829"/>
          </a:xfrm>
          <a:prstGeom prst="rect">
            <a:avLst/>
          </a:prstGeom>
        </p:spPr>
      </p:pic>
    </p:spTree>
    <p:extLst>
      <p:ext uri="{BB962C8B-B14F-4D97-AF65-F5344CB8AC3E}">
        <p14:creationId xmlns:p14="http://schemas.microsoft.com/office/powerpoint/2010/main" val="275229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DB6D-1849-1B79-A7B6-A2FB8862039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C7F8104-559D-1DE1-6679-F538F98866F2}"/>
              </a:ext>
            </a:extLst>
          </p:cNvPr>
          <p:cNvSpPr>
            <a:spLocks noGrp="1"/>
          </p:cNvSpPr>
          <p:nvPr>
            <p:ph type="sldNum" sz="quarter" idx="10"/>
          </p:nvPr>
        </p:nvSpPr>
        <p:spPr/>
        <p:txBody>
          <a:bodyPr/>
          <a:lstStyle/>
          <a:p>
            <a:fld id="{280088F6-7C6C-4B38-8F53-C0D87CD1D86B}" type="slidenum">
              <a:rPr lang="zh-TW" altLang="en-US" smtClean="0"/>
              <a:pPr/>
              <a:t>7</a:t>
            </a:fld>
            <a:endParaRPr lang="zh-TW" altLang="en-US" dirty="0"/>
          </a:p>
        </p:txBody>
      </p:sp>
      <p:sp>
        <p:nvSpPr>
          <p:cNvPr id="3" name="文字方塊 2">
            <a:extLst>
              <a:ext uri="{FF2B5EF4-FFF2-40B4-BE49-F238E27FC236}">
                <a16:creationId xmlns:a16="http://schemas.microsoft.com/office/drawing/2014/main" id="{BA0406ED-245A-F828-D037-234C02F3F319}"/>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Hard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43" name="群組 42">
            <a:extLst>
              <a:ext uri="{FF2B5EF4-FFF2-40B4-BE49-F238E27FC236}">
                <a16:creationId xmlns:a16="http://schemas.microsoft.com/office/drawing/2014/main" id="{6A2B2521-4EB2-6673-9DD1-370117D0E0BB}"/>
              </a:ext>
            </a:extLst>
          </p:cNvPr>
          <p:cNvGrpSpPr/>
          <p:nvPr/>
        </p:nvGrpSpPr>
        <p:grpSpPr>
          <a:xfrm>
            <a:off x="2553497" y="2018661"/>
            <a:ext cx="7572159" cy="3125899"/>
            <a:chOff x="2553497" y="2018661"/>
            <a:chExt cx="7572159" cy="3125899"/>
          </a:xfrm>
        </p:grpSpPr>
        <p:pic>
          <p:nvPicPr>
            <p:cNvPr id="8" name="圖片 7">
              <a:extLst>
                <a:ext uri="{FF2B5EF4-FFF2-40B4-BE49-F238E27FC236}">
                  <a16:creationId xmlns:a16="http://schemas.microsoft.com/office/drawing/2014/main" id="{D68D0C43-D7EA-9ACA-4113-3B49BB54C17C}"/>
                </a:ext>
              </a:extLst>
            </p:cNvPr>
            <p:cNvPicPr>
              <a:picLocks noChangeAspect="1"/>
            </p:cNvPicPr>
            <p:nvPr/>
          </p:nvPicPr>
          <p:blipFill>
            <a:blip r:embed="rId6"/>
            <a:stretch>
              <a:fillRect/>
            </a:stretch>
          </p:blipFill>
          <p:spPr>
            <a:xfrm>
              <a:off x="2553497" y="2018661"/>
              <a:ext cx="7085006" cy="2820677"/>
            </a:xfrm>
            <a:prstGeom prst="rect">
              <a:avLst/>
            </a:prstGeom>
          </p:spPr>
        </p:pic>
        <p:pic>
          <p:nvPicPr>
            <p:cNvPr id="6" name="圖片 5" descr="\documentclass{article}&#10;\usepackage{amsmath, xcolor}&#10;\pagestyle{empty}&#10;\begin{document}&#10;&#10;Hard Decoding Algorithm&#10;&#10;&#10;\end{document}" title="IguanaTex Bitmap Display">
              <a:extLst>
                <a:ext uri="{FF2B5EF4-FFF2-40B4-BE49-F238E27FC236}">
                  <a16:creationId xmlns:a16="http://schemas.microsoft.com/office/drawing/2014/main" id="{F378E0A8-87AF-155B-7B66-C0BCFEB0256D}"/>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4803428" y="4934731"/>
              <a:ext cx="2585143" cy="209829"/>
            </a:xfrm>
            <a:prstGeom prst="rect">
              <a:avLst/>
            </a:prstGeom>
          </p:spPr>
        </p:pic>
        <p:sp>
          <p:nvSpPr>
            <p:cNvPr id="7" name="矩形 6">
              <a:extLst>
                <a:ext uri="{FF2B5EF4-FFF2-40B4-BE49-F238E27FC236}">
                  <a16:creationId xmlns:a16="http://schemas.microsoft.com/office/drawing/2014/main" id="{91990DAC-73A4-943E-0AB1-80934E907B88}"/>
                </a:ext>
              </a:extLst>
            </p:cNvPr>
            <p:cNvSpPr/>
            <p:nvPr/>
          </p:nvSpPr>
          <p:spPr>
            <a:xfrm>
              <a:off x="2762250" y="2836333"/>
              <a:ext cx="4984750" cy="77046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descr="\documentclass{article}&#10;\usepackage{amsmath, xcolor,bm}&#10;\pagestyle{empty}&#10;\begin{document}&#10;&#10;\textcolor{red}{Try all extra codeword}&#10;&#10;\end{document}" title="IguanaTex Bitmap Display">
              <a:extLst>
                <a:ext uri="{FF2B5EF4-FFF2-40B4-BE49-F238E27FC236}">
                  <a16:creationId xmlns:a16="http://schemas.microsoft.com/office/drawing/2014/main" id="{252F6BC0-771A-D9A5-5E8B-F4B23FF2F9A4}"/>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953923" y="3142090"/>
              <a:ext cx="1757866" cy="158934"/>
            </a:xfrm>
            <a:prstGeom prst="rect">
              <a:avLst/>
            </a:prstGeom>
          </p:spPr>
        </p:pic>
        <p:sp>
          <p:nvSpPr>
            <p:cNvPr id="13" name="矩形 12">
              <a:extLst>
                <a:ext uri="{FF2B5EF4-FFF2-40B4-BE49-F238E27FC236}">
                  <a16:creationId xmlns:a16="http://schemas.microsoft.com/office/drawing/2014/main" id="{A79D87F2-D627-2C0E-8A05-B9750E638EAF}"/>
                </a:ext>
              </a:extLst>
            </p:cNvPr>
            <p:cNvSpPr/>
            <p:nvPr/>
          </p:nvSpPr>
          <p:spPr>
            <a:xfrm>
              <a:off x="2762250" y="3691610"/>
              <a:ext cx="4984750" cy="285607"/>
            </a:xfrm>
            <a:prstGeom prst="rect">
              <a:avLst/>
            </a:prstGeom>
            <a:noFill/>
            <a:ln w="12700">
              <a:solidFill>
                <a:srgbClr val="8F45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descr="\documentclass{article}&#10;\usepackage[dvipsnames]{xcolor}&#10;\pagestyle{empty}&#10;\begin{document}&#10;&#10;\textcolor{Brown}{Find min hamming distance}&#10;&#10;\end{document}" title="IguanaTex Bitmap Display">
              <a:extLst>
                <a:ext uri="{FF2B5EF4-FFF2-40B4-BE49-F238E27FC236}">
                  <a16:creationId xmlns:a16="http://schemas.microsoft.com/office/drawing/2014/main" id="{5207BDA4-340A-8A90-969C-CBAAE83DC487}"/>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7953923" y="3790280"/>
              <a:ext cx="2171733" cy="158934"/>
            </a:xfrm>
            <a:prstGeom prst="rect">
              <a:avLst/>
            </a:prstGeom>
          </p:spPr>
        </p:pic>
        <p:sp>
          <p:nvSpPr>
            <p:cNvPr id="21" name="矩形 20">
              <a:extLst>
                <a:ext uri="{FF2B5EF4-FFF2-40B4-BE49-F238E27FC236}">
                  <a16:creationId xmlns:a16="http://schemas.microsoft.com/office/drawing/2014/main" id="{E3995E08-A296-AEA7-749B-9F882F83AADA}"/>
                </a:ext>
              </a:extLst>
            </p:cNvPr>
            <p:cNvSpPr/>
            <p:nvPr/>
          </p:nvSpPr>
          <p:spPr>
            <a:xfrm>
              <a:off x="2762250" y="3996267"/>
              <a:ext cx="4984750" cy="493182"/>
            </a:xfrm>
            <a:prstGeom prst="rect">
              <a:avLst/>
            </a:prstGeom>
            <a:noFill/>
            <a:ln w="12700">
              <a:solidFill>
                <a:srgbClr val="1B0D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2" name="圖片 41" descr="\documentclass{article}&#10;\usepackage[dvipsnames]{xcolor}&#10;\pagestyle{empty}&#10;\begin{document}&#10;&#10;\textcolor{BlueViolet}{Remove extra interference}&#10;&#10;\end{document}" title="IguanaTex Bitmap Display">
              <a:extLst>
                <a:ext uri="{FF2B5EF4-FFF2-40B4-BE49-F238E27FC236}">
                  <a16:creationId xmlns:a16="http://schemas.microsoft.com/office/drawing/2014/main" id="{3670EC74-0C31-DC2F-A978-60D1FBD8280E}"/>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7953922" y="4163391"/>
              <a:ext cx="2011733" cy="129067"/>
            </a:xfrm>
            <a:prstGeom prst="rect">
              <a:avLst/>
            </a:prstGeom>
          </p:spPr>
        </p:pic>
      </p:grpSp>
    </p:spTree>
    <p:extLst>
      <p:ext uri="{BB962C8B-B14F-4D97-AF65-F5344CB8AC3E}">
        <p14:creationId xmlns:p14="http://schemas.microsoft.com/office/powerpoint/2010/main" val="223025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EE831-1E8A-E76C-9E04-ED5A3C986D1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876CAE1-8219-DE26-6138-6786CDAD5DB3}"/>
              </a:ext>
            </a:extLst>
          </p:cNvPr>
          <p:cNvSpPr>
            <a:spLocks noGrp="1"/>
          </p:cNvSpPr>
          <p:nvPr>
            <p:ph type="sldNum" sz="quarter" idx="10"/>
          </p:nvPr>
        </p:nvSpPr>
        <p:spPr/>
        <p:txBody>
          <a:bodyPr/>
          <a:lstStyle/>
          <a:p>
            <a:fld id="{280088F6-7C6C-4B38-8F53-C0D87CD1D86B}" type="slidenum">
              <a:rPr lang="zh-TW" altLang="en-US" smtClean="0"/>
              <a:pPr/>
              <a:t>8</a:t>
            </a:fld>
            <a:endParaRPr lang="zh-TW" altLang="en-US" dirty="0"/>
          </a:p>
        </p:txBody>
      </p:sp>
      <p:sp>
        <p:nvSpPr>
          <p:cNvPr id="3" name="文字方塊 2">
            <a:extLst>
              <a:ext uri="{FF2B5EF4-FFF2-40B4-BE49-F238E27FC236}">
                <a16:creationId xmlns:a16="http://schemas.microsoft.com/office/drawing/2014/main" id="{9EFA6A3A-3BC7-4617-5C5A-BC08439C870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Soft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4" name="圖片 83" descr="\documentclass[fleqn]{article}&#10;\usepackage{amsmath, amssymb, xcolor, bm}&#10;\setlength{\mathindent}{0pt}  % 讓公式貼齊左邊&#10;\pagestyle{empty}&#10;\begin{document}&#10;&#10;\begin{equation}&#10;\Lambda_{\vec{\bm{x}}, j}&#10;= \log \frac{P_{Y \mid X}(y_j \mid 0)}{P_{Y \mid X}(y_j \mid 1)},&#10;\quad j = 0, 1, \dots, n-1&#10;\tag{1}&#10;\end{equation}&#10;&#10;\begin{equation}&#10;\Lambda_{\vec{\bm{x}} + \tilde{\bm{w}},\, j}&#10;= (-1)^{\tilde{w}_j} \, \Lambda_{\vec{\bm{x}}, j},&#10;\quad j = 0, 1, \dots, n-1,\; \tilde{\bm{w}} \in \mathbb{F}_2^\ell&#10;\tag{2}&#10;\end{equation}&#10;&#10;\begin{equation}&#10;\Lambda_{(\vec{\bm{x}} + \tilde{\bm{w}}) H^T,\, i}&#10;= 2 \, \tanh^{-1} \!\left( \prod_{j: h_{ij}=1} \! \tanh \left( \tfrac{1}{2} \Lambda_{\vec{\bm{x}} + \tilde{\bm{w}},\, j} \right) \right),&#10;\quad i = 0, 1, \dots, m-1&#10;\tag{3}&#10;\end{equation}&#10;&#10;\begin{equation}&#10;\Lambda(W)&#10;= \sum_{i=0}^{m-1} \Lambda_{(\vec{\bm{x}} + \tilde{\bm{w}}) H^T,\, i}&#10;\tag{4}&#10;\end{equation}&#10;&#10;\end{document}&#10;" title="IguanaTex Bitmap Display">
            <a:extLst>
              <a:ext uri="{FF2B5EF4-FFF2-40B4-BE49-F238E27FC236}">
                <a16:creationId xmlns:a16="http://schemas.microsoft.com/office/drawing/2014/main" id="{C46CADE3-EC49-80ED-0976-118472F8150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1269" y="1193683"/>
            <a:ext cx="7825371" cy="4095084"/>
          </a:xfrm>
          <a:prstGeom prst="rect">
            <a:avLst/>
          </a:prstGeom>
        </p:spPr>
      </p:pic>
    </p:spTree>
    <p:extLst>
      <p:ext uri="{BB962C8B-B14F-4D97-AF65-F5344CB8AC3E}">
        <p14:creationId xmlns:p14="http://schemas.microsoft.com/office/powerpoint/2010/main" val="3493674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226F3D9-5722-9BA3-417F-7F56001887B8}"/>
              </a:ext>
            </a:extLst>
          </p:cNvPr>
          <p:cNvSpPr>
            <a:spLocks noGrp="1"/>
          </p:cNvSpPr>
          <p:nvPr>
            <p:ph type="sldNum" sz="quarter" idx="10"/>
          </p:nvPr>
        </p:nvSpPr>
        <p:spPr/>
        <p:txBody>
          <a:bodyPr/>
          <a:lstStyle/>
          <a:p>
            <a:fld id="{280088F6-7C6C-4B38-8F53-C0D87CD1D86B}" type="slidenum">
              <a:rPr lang="zh-TW" altLang="en-US" smtClean="0"/>
              <a:pPr/>
              <a:t>9</a:t>
            </a:fld>
            <a:endParaRPr lang="zh-TW" altLang="en-US" dirty="0"/>
          </a:p>
        </p:txBody>
      </p:sp>
      <p:pic>
        <p:nvPicPr>
          <p:cNvPr id="76" name="圖片 75">
            <a:extLst>
              <a:ext uri="{FF2B5EF4-FFF2-40B4-BE49-F238E27FC236}">
                <a16:creationId xmlns:a16="http://schemas.microsoft.com/office/drawing/2014/main" id="{6DCB687B-EEC8-C4D4-790B-38C27021B134}"/>
              </a:ext>
            </a:extLst>
          </p:cNvPr>
          <p:cNvPicPr>
            <a:picLocks noChangeAspect="1"/>
          </p:cNvPicPr>
          <p:nvPr/>
        </p:nvPicPr>
        <p:blipFill>
          <a:blip r:embed="rId3"/>
          <a:stretch>
            <a:fillRect/>
          </a:stretch>
        </p:blipFill>
        <p:spPr>
          <a:xfrm>
            <a:off x="2594746" y="1965348"/>
            <a:ext cx="7002508" cy="3400980"/>
          </a:xfrm>
          <a:prstGeom prst="rect">
            <a:avLst/>
          </a:prstGeom>
        </p:spPr>
      </p:pic>
      <p:pic>
        <p:nvPicPr>
          <p:cNvPr id="9" name="圖片 8" descr="\documentclass{article}&#10;\usepackage{amsmath, xcolor}&#10;\pagestyle{empty}&#10;\begin{document}&#10;&#10;Soft Decoding Algorithm&#10;&#10;&#10;\end{document}" title="IguanaTex Bitmap Display">
            <a:extLst>
              <a:ext uri="{FF2B5EF4-FFF2-40B4-BE49-F238E27FC236}">
                <a16:creationId xmlns:a16="http://schemas.microsoft.com/office/drawing/2014/main" id="{F0A7ABFC-7705-DA54-121B-0006C9B28FA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856914" y="5366328"/>
            <a:ext cx="2478172" cy="209829"/>
          </a:xfrm>
          <a:prstGeom prst="rect">
            <a:avLst/>
          </a:prstGeom>
        </p:spPr>
      </p:pic>
      <p:sp>
        <p:nvSpPr>
          <p:cNvPr id="12" name="文字方塊 11">
            <a:extLst>
              <a:ext uri="{FF2B5EF4-FFF2-40B4-BE49-F238E27FC236}">
                <a16:creationId xmlns:a16="http://schemas.microsoft.com/office/drawing/2014/main" id="{F1CD0EF8-9600-A730-E60F-F854361DAC57}"/>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Soft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47852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626.922"/>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795"/>
  <p:tag name="TRANSPARENCY" val="True"/>
  <p:tag name="LATEXENGINEID" val="0"/>
  <p:tag name="TEMPFOLDER" val="C:\temp\"/>
  <p:tag name="LATEXFORMHEIGHT" val="426"/>
  <p:tag name="LATEXFORMWIDTH" val="723"/>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413.573"/>
  <p:tag name="LATEXADDIN" val="\documentclass{article}&#10;\usepackage{amsmath, xcolor}&#10;\pagestyle{empty}&#10;\begin{document}&#10;&#10;Hard Decoding Algorithm&#10;&#10;&#10;\end{document}"/>
  <p:tag name="IGUANATEXSIZE" val="18"/>
  <p:tag name="IGUANATEXCURSOR" val="96"/>
  <p:tag name="TRANSPARENCY" val="True"/>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59.093"/>
  <p:tag name="LATEXADDIN" val="\documentclass{article}&#10;\usepackage{amsmath, xcolor}&#10;\pagestyle{empty}&#10;\begin{document}&#10;\begin{itemize}&#10;\item filled circles(black): unpunctured variable nodes&#10;\item unfilled circles(white \&amp; yellow): punctured variable nodes&#10;\end{itemize}&#10;&#10;\end{document}"/>
  <p:tag name="IGUANATEXSIZE" val="18"/>
  <p:tag name="IGUANATEXCURSOR" val="220"/>
  <p:tag name="TRANSPARENCY" val="True"/>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802.4"/>
  <p:tag name="LATEXADDIN" val="\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p:tag name="IGUANATEXSIZE" val="18"/>
  <p:tag name="IGUANATEXCURSOR" val="362"/>
  <p:tag name="TRANSPARENCY" val="True"/>
  <p:tag name="LATEXENGINEID" val="0"/>
  <p:tag name="TEMPFOLDER" val="C:\temp\"/>
  <p:tag name="LATEXFORMHEIGHT" val="312"/>
  <p:tag name="LATEXFORMWIDTH" val="665.5"/>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270.341"/>
  <p:tag name="LATEXADDIN" val="\documentclass{article}&#10;\usepackage{amsmath, xcolor}&#10;\pagestyle{empty}&#10;\begin{document}&#10;&#10;Partial-Extra Structure&#10;\end{document}"/>
  <p:tag name="IGUANATEXSIZE" val="14"/>
  <p:tag name="IGUANATEXCURSOR" val="103"/>
  <p:tag name="TRANSPARENCY" val="True"/>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235.845"/>
  <p:tag name="LATEXADDIN" val="\documentclass{article}&#10;\usepackage{amsmath, xcolor,bm}&#10;\pagestyle{empty}&#10;\begin{document}&#10;&#10;\textcolor{red}{Try all extra codeword}&#10;&#10;\end{document}"/>
  <p:tag name="IGUANATEXSIZE" val="14"/>
  <p:tag name="IGUANATEXCURSOR" val="127"/>
  <p:tag name="TRANSPARENCY" val="True"/>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811.3986"/>
  <p:tag name="ORIGINALWIDTH" val="4101.237"/>
  <p:tag name="LATEXADDIN" val="\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p:tag name="IGUANATEXSIZE" val="18"/>
  <p:tag name="IGUANATEXCURSOR" val="496"/>
  <p:tag name="TRANSPARENCY" val="True"/>
  <p:tag name="LATEXENGINEID" val="0"/>
  <p:tag name="TEMPFOLDER" val="C:\temp\"/>
  <p:tag name="LATEXFORMHEIGHT" val="312"/>
  <p:tag name="LATEXFORMWIDTH" val="922"/>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626.922"/>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795"/>
  <p:tag name="TRANSPARENCY" val="True"/>
  <p:tag name="LATEXENGINEID" val="0"/>
  <p:tag name="TEMPFOLDER" val="C:\temp\"/>
  <p:tag name="LATEXFORMHEIGHT" val="426"/>
  <p:tag name="LATEXFORMWIDTH" val="723"/>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50.656"/>
  <p:tag name="ORIGINALWIDTH" val="4191.226"/>
  <p:tag name="LATEXADDIN" val="\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p:tag name="IGUANATEXSIZE" val="18"/>
  <p:tag name="IGUANATEXCURSOR" val="1260"/>
  <p:tag name="TRANSPARENCY" val="True"/>
  <p:tag name="LATEXENGINEID" val="0"/>
  <p:tag name="TEMPFOLDER" val="C:\temp\"/>
  <p:tag name="LATEXFORMHEIGHT" val="388.5"/>
  <p:tag name="LATEXFORMWIDTH" val="630"/>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411.6985"/>
  <p:tag name="ORIGINALWIDTH" val="4144.732"/>
  <p:tag name="LATEXADDIN" val="\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p:tag name="IGUANATEXSIZE" val="18"/>
  <p:tag name="IGUANATEXCURSOR" val="147"/>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526.809"/>
  <p:tag name="LATEXADDIN" val="\documentclass{article}&#10;\usepackage[dvipsnames]{xcolor}&#10;\pagestyle{empty}&#10;\begin{document}&#10;&#10;\textcolor{Brown}{Find min hamming distance}&#10;&#10;\end{document}"/>
  <p:tag name="IGUANATEXSIZE" val="14"/>
  <p:tag name="IGUANATEXCURSOR" val="120"/>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14.323"/>
  <p:tag name="LATEXADDIN" val="\documentclass{article}&#10;\usepackage[dvipsnames]{xcolor}&#10;\pagestyle{empty}&#10;\begin{document}&#10;&#10;\textcolor{BlueViolet}{Remove extra interference}&#10;&#10;\end{document}"/>
  <p:tag name="IGUANATEXSIZE" val="14"/>
  <p:tag name="IGUANATEXCURSOR" val="107"/>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239.22"/>
  <p:tag name="ORIGINALWIDTH" val="4278.965"/>
  <p:tag name="LATEXADDIN" val="\documentclass[fleqn]{article}&#10;\usepackage{amsmath, amssymb, xcolor, bm}&#10;\setlength{\mathindent}{0pt}  % 讓公式貼齊左邊&#10;\pagestyle{empty}&#10;\begin{document}&#10;&#10;\begin{equation}&#10;\Lambda_{\vec{\bm{x}}, j}&#10;= \log \frac{P_{Y \mid X}(y_j \mid 0)}{P_{Y \mid X}(y_j \mid 1)},&#10;\quad j = 0, 1, \dots, n-1&#10;\tag{1}&#10;\end{equation}&#10;&#10;\begin{equation}&#10;\Lambda_{\vec{\bm{x}} + \tilde{\bm{w}},\, j}&#10;= (-1)^{\tilde{w}_j} \, \Lambda_{\vec{\bm{x}}, j},&#10;\quad j = 0, 1, \dots, n-1,\; \tilde{\bm{w}} \in \mathbb{F}_2^\ell&#10;\tag{2}&#10;\end{equation}&#10;&#10;\begin{equation}&#10;\Lambda_{(\vec{\bm{x}} + \tilde{\bm{w}}) H^T,\, i}&#10;= 2 \, \tanh^{-1} \!\left( \prod_{j: h_{ij}=1} \! \tanh \left( \tfrac{1}{2} \Lambda_{\vec{\bm{x}} + \tilde{\bm{w}},\, j} \right) \right),&#10;\quad i = 0, 1, \dots, m-1&#10;\tag{3}&#10;\end{equation}&#10;&#10;\begin{equation}&#10;\Lambda(W)&#10;= \sum_{i=0}^{m-1} \Lambda_{(\vec{\bm{x}} + \tilde{\bm{w}}) H^T,\, i}&#10;\tag{4}&#10;\end{equation}&#10;&#10;\end{document}&#10;"/>
  <p:tag name="IGUANATEXSIZE" val="18"/>
  <p:tag name="IGUANATEXCURSOR" val="284"/>
  <p:tag name="TRANSPARENCY" val="True"/>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355.081"/>
  <p:tag name="LATEXADDIN" val="\documentclass{article}&#10;\usepackage{amsmath, xcolor}&#10;\pagestyle{empty}&#10;\begin{document}&#10;&#10;Soft Decoding Algorithm&#10;&#10;&#10;\end{document}"/>
  <p:tag name="IGUANATEXSIZE" val="18"/>
  <p:tag name="IGUANATEXCURSOR" val="94"/>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853.768"/>
  <p:tag name="ORIGINALWIDTH" val="4109.486"/>
  <p:tag name="LATEXADDIN" val="\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p:tag name="IGUANATEXSIZE" val="18"/>
  <p:tag name="IGUANATEXCURSOR" val="816"/>
  <p:tag name="TRANSPARENCY" val="True"/>
  <p:tag name="LATEXENGINEID" val="0"/>
  <p:tag name="TEMPFOLDER" val="C:\temp\"/>
  <p:tag name="LATEXFORMHEIGHT" val="382"/>
  <p:tag name="LATEXFORMWIDTH" val="723"/>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626.922"/>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795"/>
  <p:tag name="TRANSPARENCY" val="True"/>
  <p:tag name="LATEXENGINEID" val="0"/>
  <p:tag name="TEMPFOLDER" val="C:\temp\"/>
  <p:tag name="LATEXFORMHEIGHT" val="426"/>
  <p:tag name="LATEXFORMWIDTH" val="723"/>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00.712"/>
  <p:tag name="ORIGINALWIDTH" val="4098.237"/>
  <p:tag name="LATEXADDIN" val="\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p:tag name="IGUANATEXSIZE" val="18"/>
  <p:tag name="IGUANATEXCURSOR" val="581"/>
  <p:tag name="TRANSPARENCY" val="True"/>
  <p:tag name="LATEXENGINEID" val="0"/>
  <p:tag name="TEMPFOLDER" val="C:\temp\"/>
  <p:tag name="LATEXFORMHEIGHT" val="312"/>
  <p:tag name="LATEXFORMWIDTH" val="922"/>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626.922"/>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795"/>
  <p:tag name="TRANSPARENCY" val="True"/>
  <p:tag name="LATEXENGINEID" val="0"/>
  <p:tag name="TEMPFOLDER" val="C:\temp\"/>
  <p:tag name="LATEXFORMHEIGHT" val="426"/>
  <p:tag name="LATEXFORMWIDTH" val="723"/>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862.017"/>
  <p:tag name="ORIGINALWIDTH" val="4100.488"/>
  <p:tag name="LATEXADDIN" val="\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p:tag name="IGUANATEXSIZE" val="18"/>
  <p:tag name="IGUANATEXCURSOR" val="710"/>
  <p:tag name="TRANSPARENCY" val="True"/>
  <p:tag name="LATEXENGINEID" val="0"/>
  <p:tag name="TEMPFOLDER" val="C:\temp\"/>
  <p:tag name="LATEXFORMHEIGHT" val="312"/>
  <p:tag name="LATEXFORMWIDTH" val="922"/>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00.563"/>
  <p:tag name="ORIGINALWIDTH" val="4098.988"/>
  <p:tag name="LATEXADDIN" val="\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p:tag name="IGUANATEXSIZE" val="18"/>
  <p:tag name="IGUANATEXCURSOR" val="628"/>
  <p:tag name="TRANSPARENCY" val="True"/>
  <p:tag name="LATEXENGINEID" val="0"/>
  <p:tag name="TEMPFOLDER" val="C:\temp\"/>
  <p:tag name="LATEXFORMHEIGHT" val="312"/>
  <p:tag name="LATEXFORMWIDTH" val="922"/>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66.4042"/>
  <p:tag name="LATEXADDIN" val="\documentclass{article}&#10;\usepackage{amsmath, xcolor,bm}&#10;\pagestyle{empty}&#10;\begin{document}&#10;&#10;Recovery Tree&#10;&#10;\end{document}"/>
  <p:tag name="IGUANATEXSIZE" val="14"/>
  <p:tag name="IGUANATEXCURSOR" val="101"/>
  <p:tag name="TRANSPARENCY" val="Tru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74.316"/>
  <p:tag name="ORIGINALWIDTH" val="4299.962"/>
  <p:tag name="LATEXADDIN" val="\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si(v,\zeta)\bigr),&#10;\end{equation*}&#10;where&#10;\begin{equation*}&#10;\Psi(v,\zeta)= (1-\zeta)^{S(v)},&#10;\end{equation*}&#10;and $S(v)$ is the number of surviving neighbors of $v$ in its recovery tree.&#10;&#10;&#10;\end{document}&#10;"/>
  <p:tag name="IGUANATEXSIZE" val="18"/>
  <p:tag name="IGUANATEXCURSOR" val="102"/>
  <p:tag name="TRANSPARENCY" val="True"/>
  <p:tag name="LATEXENGINEID" val="0"/>
  <p:tag name="TEMPFOLDER" val="C:\temp\"/>
  <p:tag name="LATEXFORMHEIGHT" val="505.5"/>
  <p:tag name="LATEXFORMWIDTH" val="900.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64.117"/>
  <p:tag name="ORIGINALWIDTH" val="4289.464"/>
  <p:tag name="LATEXADDIN" val="\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si(v,\zeta)\bigr).&#10;\end{align*}&#10;Here $d_c$ is the degree of the surviving check node of~$v$.&#10;&#10;\end{document}"/>
  <p:tag name="IGUANATEXSIZE" val="18"/>
  <p:tag name="IGUANATEXCURSOR" val="484"/>
  <p:tag name="TRANSPARENCY" val="True"/>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51.1811"/>
  <p:tag name="LATEXADDIN" val="\documentclass{article}&#10;\usepackage{amsmath, xcolor,bm}&#10;\pagestyle{empty}&#10;\begin{document}&#10;&#10;1-SR node&#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626.922"/>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795"/>
  <p:tag name="TRANSPARENCY" val="True"/>
  <p:tag name="LATEXENGINEID" val="0"/>
  <p:tag name="TEMPFOLDER" val="C:\temp\"/>
  <p:tag name="LATEXFORMHEIGHT" val="426"/>
  <p:tag name="LATEXFORMWIDTH" val="723"/>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1.9423"/>
  <p:tag name="LATEXADDIN" val="\documentclass{article}&#10;\usepackage{amsmath, xcolor,bm}&#10;\pagestyle{empty}&#10;\begin{document}&#10;&#10;S(v) = 3&#10;&#10;\end{document}"/>
  <p:tag name="IGUANATEXSIZE" val="16"/>
  <p:tag name="IGUANATEXCURSOR" val="100"/>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476.19"/>
  <p:tag name="ORIGINALWIDTH" val="4469.441"/>
  <p:tag name="LATEXADDIN" val="\documentclass{article}&#10;\usepackage{amsmath,xcolor,bm}&#10;\pagestyle{empty}&#10;\begin{document}&#10;&#10;\subsection*{Induction Step ($k&gt;1$)}&#10;&#10;For any $v\in G_{k+1}$ with surviving check‐node degree $d_c$ and neighbors &#10;$\gamma_1,\dots,\gamma_{d_c-1}\in G_h$ ($1\le h\le k$), define&#10;\[&#10;  S(v)=\sum_{j=1}^{d_c-1}S(\gamma_j),&#10;  \quad&#10;  \Psi(x,\zeta)=(1-\zeta)^{S(x)}.&#10;\]&#10;Then&#10;\begin{align*}&#10;P_e(v)&#10;&amp;= \tfrac12\bigl(1-\prod_{j=1}^{d_c-1}\Psi(\gamma_j,\zeta)\bigr)\\&#10;&amp;= \tfrac12\bigl(1-(1-\zeta)^{\sum_{j=1}^{d_c-1}S(\gamma_j)}\bigr)\\&#10;&amp;= \tfrac12\bigl(1-(1-\zeta)^{S(v)}\bigr)\\&#10;&amp;= \tfrac12\bigl(1-\Psi(v,\zeta)\bigr).&#10;\end{align*}&#10;&#10;\end{document}&#10;"/>
  <p:tag name="IGUANATEXSIZE" val="18"/>
  <p:tag name="IGUANATEXCURSOR" val="631"/>
  <p:tag name="TRANSPARENCY" val="True"/>
  <p:tag name="LATEXENGINEID" val="0"/>
  <p:tag name="TEMPFOLDER" val="C:\temp\"/>
  <p:tag name="LATEXFORMHEIGHT" val="312"/>
  <p:tag name="LATEXFORMWIDTH" val="768"/>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133.483"/>
  <p:tag name="LATEXADDIN" val="\documentclass{article}&#10;\usepackage{amsmath, xcolor,bm}&#10;\pagestyle{empty}&#10;\begin{document}&#10;&#10;Find most 1-SR $\rightarrow$ 2-SR $\rightarrow$ ... $\rightarrow$ k-SR&#10;&#10;\end{document}"/>
  <p:tag name="IGUANATEXSIZE" val="18"/>
  <p:tag name="IGUANATEXCURSOR" val="145"/>
  <p:tag name="TRANSPARENCY" val="True"/>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982.3771"/>
  <p:tag name="LATEXADDIN" val="\documentclass{article}&#10;\usepackage{amsmath, xcolor,bm}&#10;\pagestyle{empty}&#10;\begin{document}&#10;&#10;Min recovery Tree&#10;&#10;\end{document}"/>
  <p:tag name="IGUANATEXSIZE" val="14"/>
  <p:tag name="IGUANATEXCURSOR" val="97"/>
  <p:tag name="TRANSPARENCY" val="True"/>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9.6851"/>
  <p:tag name="LATEXADDIN" val="\documentclass{article}&#10;\usepackage{amsmath, xcolor,bm}&#10;\pagestyle{empty}&#10;\begin{document}&#10;&#10;S(v) = 21&#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4.9344"/>
  <p:tag name="LATEXADDIN" val="\documentclass{article}&#10;\usepackage{amsmath, xcolor,bm}&#10;\pagestyle{empty}&#10;\begin{document}&#10;&#10;S(v) = 10&#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8.343"/>
  <p:tag name="ORIGINALWIDTH" val="4100.488"/>
  <p:tag name="LATEXADDIN" val="\documentclass{article}&#10;\usepackage{amsmath}&#10;&#10;\usepackage[dvipsnames]{xcolor}&#10;\pagestyle{empty}&#10;\begin{document}&#10;\begin{itemize}&#10;  \item One simple approach is to encode the extra bits and the payload data separately. This separation is either because the receiver is only interested in the extra bits or because the reliability requirement of the extra bits is higher. The main drawback of such an approach is that it will inevitably lead to an extra consumption of transmission power and bandwidth.&#10;&#10;\item To transmit extra bits along&#10;with LDPC coded data, whereby extra bits are randomly&#10;encoded and then superimposed on LDPC-coded payload data.&#10;Note that by “free-ride”.&#10;\end{itemize}&#10;\end{document}&#10;&#10;&#10;&#10;&#10;&#10;&#10;&#10;&#10;"/>
  <p:tag name="IGUANATEXSIZE" val="18"/>
  <p:tag name="IGUANATEXCURSOR" val="674"/>
  <p:tag name="TRANSPARENCY" val="True"/>
  <p:tag name="LATEXENGINEID" val="0"/>
  <p:tag name="TEMPFOLDER" val="C:\temp\"/>
  <p:tag name="LATEXFORMHEIGHT" val="312"/>
  <p:tag name="LATEXFORMWIDTH" val="922"/>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245.969"/>
  <p:tag name="LATEXADDIN" val="\documentclass{article}&#10;\usepackage{amsmath, xcolor,bm}&#10;\pagestyle{empty}&#10;\begin{document}&#10;&#10;Compare different puncturing algorithm : &#10;&#10;\end{document}"/>
  <p:tag name="IGUANATEXSIZE" val="18"/>
  <p:tag name="IGUANATEXCURSOR" val="133"/>
  <p:tag name="TRANSPARENCY" val="True"/>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626.922"/>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795"/>
  <p:tag name="TRANSPARENCY" val="True"/>
  <p:tag name="LATEXENGINEID" val="0"/>
  <p:tag name="TEMPFOLDER" val="C:\temp\"/>
  <p:tag name="LATEXFORMHEIGHT" val="426"/>
  <p:tag name="LATEXFORMWIDTH" val="723"/>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070.491"/>
  <p:tag name="LATEXADDIN" val="\documentclass{article}&#10;\usepackage{amsmath, xcolor,bm}&#10;\pagestyle{empty}&#10;\begin{document}&#10;&#10;&#10;\[&#10;\bm{H}_{Combine}:\quad&#10;\begin{bmatrix}&#10;\bm{H}_{\text{payload}} &amp; \bm{0} &amp; \bm{0} \\[6pt]&#10;\bm{0}               &amp; \bm{H}_{\text{extra}}   &amp; \bm{0} \\[6pt]&#10;\bm{M}_{\text{Puncpos}} &amp; \bm{I}               &amp; \bm{I}&#10;\end{bmatrix}&#10;\]&#10;&#10;&#10;\end{document}"/>
  <p:tag name="IGUANATEXSIZE" val="18"/>
  <p:tag name="IGUANATEXCURSOR" val="304"/>
  <p:tag name="TRANSPARENCY" val="True"/>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2194.226"/>
  <p:tag name="LATEXADDIN" val="\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p:tag name="IGUANATEXSIZE" val="18"/>
  <p:tag name="IGUANATEXCURSOR" val="271"/>
  <p:tag name="TRANSPARENCY" val="True"/>
  <p:tag name="LATEXENGINEID" val="0"/>
  <p:tag name="TEMPFOLDER" val="C:\temp\"/>
  <p:tag name="LATEXFORMHEIGHT" val="432.75"/>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542.9321"/>
  <p:tag name="ORIGINALWIDTH" val="3355.831"/>
  <p:tag name="LATEXADDIN" val="\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p:tag name="IGUANATEXSIZE" val="18"/>
  <p:tag name="IGUANATEXCURSOR" val="355"/>
  <p:tag name="TRANSPARENCY" val="True"/>
  <p:tag name="LATEXENGINEID" val="0"/>
  <p:tag name="TEMPFOLDER" val="C:\temp\"/>
  <p:tag name="LATEXFORMHEIGHT" val="312"/>
  <p:tag name="LATEXFORMWIDTH" val="922"/>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6"/>
  <p:tag name="TRANSPARENCY" val="True"/>
  <p:tag name="LATEXENGINEID" val="0"/>
  <p:tag name="TEMPFOLDER" val="C:\temp\"/>
  <p:tag name="LATEXFORMHEIGHT" val="312"/>
  <p:tag name="LATEXFORMWIDTH" val="640"/>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4099.737"/>
  <p:tag name="LATEXADDIN" val="\documentclass{article}&#10;\usepackage{amsmath}&#10;&#10;\usepackage[dvipsnames]{xcolor}&#10;\pagestyle{empty}&#10;\begin{document}&#10;\begin{itemize}&#10;  \item Merging the Tanner graph allows Extra and Payload to be decoded at the same time, and the payload's performance is barely affected.&#10;  &#10;  \item Extra performs poorly at low SNR, but reaches the same performance as maximum likelihood decoding when the SNR is high.&#10;&#10;  \item This method of combining Tanner graphs allows Payload and Extra to be decoded in parallel, so there’s no need to try each Extra codeword one by one, and it might even let you include more extra bits.&#10;&#10;&#10;\end{itemize}&#10;\end{document}&#10;&#10;&#10;&#10;&#10;&#10;&#10;&#10;&#10;"/>
  <p:tag name="IGUANATEXSIZE" val="18"/>
  <p:tag name="IGUANATEXCURSOR" val="400"/>
  <p:tag name="TRANSPARENCY" val="True"/>
  <p:tag name="LATEXENGINEID" val="0"/>
  <p:tag name="TEMPFOLDER" val="C:\temp\"/>
  <p:tag name="LATEXFORMHEIGHT" val="312"/>
  <p:tag name="LATEXFORMWIDTH" val="92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26.922"/>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795"/>
  <p:tag name="TRANSPARENCY" val="True"/>
  <p:tag name="LATEXENGINEID" val="0"/>
  <p:tag name="TEMPFOLDER" val="C:\temp\"/>
  <p:tag name="LATEXFORMHEIGHT" val="426"/>
  <p:tag name="LATEXFORMWIDTH" val="723"/>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333.708"/>
  <p:tag name="LATEXADDIN" val="\documentclass{article}&#10;\usepackage{amsmath, xcolor,bm}&#10;\pagestyle{empty}&#10;\begin{document}&#10;&#10;&#10;\[&#10;\bm{H}_{Combine}:\quad&#10;\begin{bmatrix}&#10;\bm{H}_{\text{payload}} &amp; \bm{0} &amp; \bm{0} \\[6pt]&#10;\bm{0}               &amp; \bm{H}_{\text{extra}}   &amp; \bm{0} \\[6pt]&#10;\bm{M}_{\text{Puncpos}} &amp; \bm{I}               &amp; \bm{M}_{\text{dual}}&#10;\end{bmatrix}&#10;\]&#10;&#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102.362"/>
  <p:tag name="LATEXADDIN" val="\documentclass{article}&#10;\usepackage{amsmath, xcolor}&#10;\pagestyle{empty}&#10;\begin{document}&#10;&#10;Encoding Algorithm&#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411.6985"/>
  <p:tag name="ORIGINALWIDTH" val="4099.737"/>
  <p:tag name="LATEXADDIN" val="\documentclass{article}&#10;\usepackage{amsmath}&#10;&#10;\usepackage[dvipsnames]{xcolor}&#10;\pagestyle{empty}&#10;\begin{document}&#10;\begin{itemize}&#10;  \item We observed a performance degradation for the extra bits when using the dual-diagonal structure. We conjecture that this drop is caused by muti-cycles introduced by the dual-diagonal pattern.&#10;&#10;&#10;\end{itemize}&#10;\end{document}&#10;&#10;&#10;&#10;&#10;&#10;&#10;&#10;&#10;"/>
  <p:tag name="IGUANATEXSIZE" val="18"/>
  <p:tag name="IGUANATEXCURSOR" val="281"/>
  <p:tag name="TRANSPARENCY" val="True"/>
  <p:tag name="LATEXENGINEID" val="0"/>
  <p:tag name="TEMPFOLDER" val="C:\temp\"/>
  <p:tag name="LATEXFORMHEIGHT" val="312"/>
  <p:tag name="LATEXFORMWIDTH" val="922"/>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626.922"/>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795"/>
  <p:tag name="TRANSPARENCY" val="True"/>
  <p:tag name="LATEXENGINEID" val="0"/>
  <p:tag name="TEMPFOLDER" val="C:\temp\"/>
  <p:tag name="LATEXFORMHEIGHT" val="426"/>
  <p:tag name="LATEXFORMWIDTH" val="723"/>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070.491"/>
  <p:tag name="LATEXADDIN" val="\documentclass{article}&#10;\usepackage{amsmath, xcolor,bm}&#10;\pagestyle{empty}&#10;\begin{document}&#10;&#10;&#10;\[&#10;\bm{H}_{Combine}:\quad&#10;\begin{bmatrix}&#10;\bm{H}_{\text{payload}} &amp; \bm{0} &amp; \bm{0} \\[6pt]&#10;\bm{0}               &amp; \bm{H}_{\text{extra}}   &amp; \bm{0} \\[6pt]&#10;\bm{M}_{\text{Puncpos}} &amp; \bm{I}               &amp; \bm{I}&#10;\end{bmatrix}&#10;\]&#10;&#10;&#10;\end{document}"/>
  <p:tag name="IGUANATEXSIZE" val="18"/>
  <p:tag name="IGUANATEXCURSOR" val="304"/>
  <p:tag name="TRANSPARENCY" val="True"/>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2.&#10;&#10;\end{document}"/>
  <p:tag name="IGUANATEXSIZE" val="18"/>
  <p:tag name="IGUANATEXCURSOR" val="128"/>
  <p:tag name="TRANSPARENCY" val="True"/>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SELECTIONNAME" val="Group 22"/>
  <p:tag name="LAYER" val="2"/>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626.922"/>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795"/>
  <p:tag name="TRANSPARENCY" val="True"/>
  <p:tag name="LATEXENGINEID" val="0"/>
  <p:tag name="TEMPFOLDER" val="C:\temp\"/>
  <p:tag name="LATEXFORMHEIGHT" val="426"/>
  <p:tag name="LATEXFORMWIDTH" val="723"/>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299.962"/>
  <p:tag name="LATEXADDIN" val="\documentclass{article}&#10;\usepackage{amsmath, xcolor,bm}&#10;\pagestyle{empty}&#10;\begin{document}&#10;&#10;&#10;\[&#10;\bm{H}_{Combine}:\quad&#10;\begin{bmatrix}&#10;\bm{H}_{\text{payload}} &amp; \bm{0} &amp; \bm{0} \\[6pt]&#10;\bm{0}               &amp; \bm{H}_{\text{extra}}   &amp; \bm{0} \\[6pt]&#10;\bm{M}_{\text{Puncpos}} &amp;  \bm{M}_{\text{extrapunc}}       &amp; \bm{I}&#10;\end{bmatrix}&#10;\]&#10;&#10;&#10;\end{document}"/>
  <p:tag name="IGUANATEXSIZE" val="18"/>
  <p:tag name="IGUANATEXCURSOR" val="299"/>
  <p:tag name="TRANSPARENCY" val="True"/>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71.541"/>
  <p:tag name="LATEXADDIN" val="\documentclass{article}&#10;\usepackage{amsmath, xcolor,bm}&#10;\pagestyle{empty}&#10;\begin{document}&#10;&#10;$M_{Puncpos} $ each row degree is 1.&#10;&#10;\end{document}"/>
  <p:tag name="IGUANATEXSIZE" val="18"/>
  <p:tag name="IGUANATEXCURSOR" val="97"/>
  <p:tag name="TRANSPARENCY" val="True"/>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2.456"/>
  <p:tag name="LATEXADDIN" val="\documentclass{article}&#10;\usepackage{amsmath, xcolor,bm}&#10;\pagestyle{empty}&#10;\begin{document}&#10;&#10;Transmit parital extra bits(random choose)&#10;&#10;\end{document}"/>
  <p:tag name="IGUANATEXSIZE" val="18"/>
  <p:tag name="IGUANATEXCURSOR" val="119"/>
  <p:tag name="TRANSPARENCY" val="True"/>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879.64"/>
  <p:tag name="LATEXADDIN" val="\documentclass{article}&#10;\usepackage{amsmath, xcolor,bm}&#10;\pagestyle{empty}&#10;\begin{document}&#10;&#10;AWGN Channel&#10;&#10;\end{document}"/>
  <p:tag name="IGUANATEXSIZE" val="16"/>
  <p:tag name="IGUANATEXCURSOR" val="104"/>
  <p:tag name="TRANSPARENCY" val="True"/>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4099.737"/>
  <p:tag name="LATEXADDIN" val="\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 so there’s no need to try each Extra codeword one by one, and it might even let you include more extra bits.&#10;  &#10;  \item Sending some extra bits can \textcolor{red}{improve Extra’s performance at low SNR}.&#10;&#10;\end{itemize}&#10;\end{document}&#10;&#10;&#10;&#10;&#10;&#10;&#10;&#10;&#10;"/>
  <p:tag name="IGUANATEXSIZE" val="18"/>
  <p:tag name="IGUANATEXCURSOR" val="572"/>
  <p:tag name="TRANSPARENCY" val="True"/>
  <p:tag name="LATEXENGINEID" val="0"/>
  <p:tag name="TEMPFOLDER" val="C:\temp\"/>
  <p:tag name="LATEXFORMHEIGHT" val="312"/>
  <p:tag name="LATEXFORMWIDTH" val="922"/>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626.922"/>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795"/>
  <p:tag name="TRANSPARENCY" val="True"/>
  <p:tag name="LATEXENGINEID" val="0"/>
  <p:tag name="TEMPFOLDER" val="C:\temp\"/>
  <p:tag name="LATEXFORMHEIGHT" val="426"/>
  <p:tag name="LATEXFORMWIDTH" val="723"/>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90.1387"/>
  <p:tag name="LATEXADDIN" val="\documentclass{article}&#10;\usepackage{amsmath, xcolor}&#10;\pagestyle{empty}&#10;\begin{document}&#10;&#10;Origin Structure&#10;\end{document}"/>
  <p:tag name="IGUANATEXSIZE" val="14"/>
  <p:tag name="IGUANATEXCURSOR" val="105"/>
  <p:tag name="TRANSPARENCY" val="True"/>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572.928"/>
  <p:tag name="LATEXADDIN" val="\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p:tag name="IGUANATEXSIZE" val="18"/>
  <p:tag name="IGUANATEXCURSOR" val="574"/>
  <p:tag name="TRANSPARENCY" val="True"/>
  <p:tag name="LATEXENGINEID" val="0"/>
  <p:tag name="TEMPFOLDER" val="C:\temp\"/>
  <p:tag name="LATEXFORMHEIGHT" val="312"/>
  <p:tag name="LATEXFORMWIDTH" val="665.5"/>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948.6314"/>
  <p:tag name="LATEXADDIN" val="\documentclass{article}&#10;\usepackage{amsmath, xcolor}&#10;\pagestyle{empty}&#10;\begin{document}&#10;&#10;Encoding Scheme&#10;&#10;&#10;\end{document}"/>
  <p:tag name="IGUANATEXSIZE" val="18"/>
  <p:tag name="IGUANATEXCURSOR" val="89"/>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08.849"/>
  <p:tag name="ORIGINALWIDTH" val="4101.237"/>
  <p:tag name="LATEXADDIN" val="\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item  The performance of the extra bits is still limited at low SNR, and the performance curve shows that an error floor has already appeared.&#10;&#10;\end{itemize}&#10;\end{document}&#10;&#10;&#10;&#10;&#10;&#10;&#10;&#10;&#10;"/>
  <p:tag name="IGUANATEXSIZE" val="18"/>
  <p:tag name="IGUANATEXCURSOR" val="493"/>
  <p:tag name="TRANSPARENCY" val="True"/>
  <p:tag name="LATEXENGINEID" val="0"/>
  <p:tag name="TEMPFOLDER" val="C:\temp\"/>
  <p:tag name="LATEXFORMHEIGHT" val="312"/>
  <p:tag name="LATEXFORMWIDTH" val="922"/>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626.922"/>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795"/>
  <p:tag name="TRANSPARENCY" val="True"/>
  <p:tag name="LATEXENGINEID" val="0"/>
  <p:tag name="TEMPFOLDER" val="C:\temp\"/>
  <p:tag name="LATEXFORMHEIGHT" val="426"/>
  <p:tag name="LATEXFORMWIDTH" val="723"/>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8980</TotalTime>
  <Words>890</Words>
  <Application>Microsoft Office PowerPoint</Application>
  <PresentationFormat>寬螢幕</PresentationFormat>
  <Paragraphs>285</Paragraphs>
  <Slides>57</Slides>
  <Notes>34</Notes>
  <HiddenSlides>9</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57</vt:i4>
      </vt:variant>
    </vt:vector>
  </HeadingPairs>
  <TitlesOfParts>
    <vt:vector size="62" baseType="lpstr">
      <vt:lpstr>Aptos</vt:lpstr>
      <vt:lpstr>Arial</vt:lpstr>
      <vt:lpstr>Montserrat</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周聖喆</dc:creator>
  <cp:lastModifiedBy>周聖喆</cp:lastModifiedBy>
  <cp:revision>352</cp:revision>
  <dcterms:created xsi:type="dcterms:W3CDTF">2025-04-22T13:00:56Z</dcterms:created>
  <dcterms:modified xsi:type="dcterms:W3CDTF">2025-06-12T09:05:03Z</dcterms:modified>
</cp:coreProperties>
</file>